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613" r:id="rId2"/>
    <p:sldId id="614" r:id="rId3"/>
    <p:sldId id="615" r:id="rId4"/>
    <p:sldId id="616" r:id="rId5"/>
    <p:sldId id="617" r:id="rId6"/>
    <p:sldId id="618" r:id="rId7"/>
    <p:sldId id="620" r:id="rId8"/>
    <p:sldId id="619" r:id="rId9"/>
    <p:sldId id="621" r:id="rId10"/>
    <p:sldId id="624" r:id="rId11"/>
    <p:sldId id="622" r:id="rId12"/>
    <p:sldId id="623" r:id="rId13"/>
    <p:sldId id="625" r:id="rId14"/>
    <p:sldId id="626" r:id="rId15"/>
    <p:sldId id="627" r:id="rId16"/>
    <p:sldId id="642" r:id="rId17"/>
    <p:sldId id="628" r:id="rId18"/>
    <p:sldId id="629" r:id="rId19"/>
    <p:sldId id="630" r:id="rId20"/>
    <p:sldId id="631" r:id="rId21"/>
    <p:sldId id="632" r:id="rId22"/>
    <p:sldId id="633" r:id="rId23"/>
    <p:sldId id="634" r:id="rId24"/>
    <p:sldId id="635" r:id="rId25"/>
    <p:sldId id="637" r:id="rId26"/>
    <p:sldId id="636" r:id="rId27"/>
    <p:sldId id="638" r:id="rId28"/>
    <p:sldId id="640" r:id="rId29"/>
    <p:sldId id="639" r:id="rId30"/>
    <p:sldId id="641" r:id="rId31"/>
    <p:sldId id="645" r:id="rId32"/>
    <p:sldId id="578" r:id="rId33"/>
    <p:sldId id="579" r:id="rId34"/>
    <p:sldId id="580" r:id="rId35"/>
    <p:sldId id="581" r:id="rId36"/>
    <p:sldId id="582" r:id="rId37"/>
    <p:sldId id="583" r:id="rId38"/>
    <p:sldId id="584" r:id="rId39"/>
    <p:sldId id="585" r:id="rId40"/>
    <p:sldId id="586" r:id="rId41"/>
    <p:sldId id="64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DDAE1"/>
    <a:srgbClr val="FFFFFF"/>
    <a:srgbClr val="D7E9ED"/>
    <a:srgbClr val="95C5CF"/>
    <a:srgbClr val="4A94A4"/>
    <a:srgbClr val="428592"/>
    <a:srgbClr val="26525B"/>
    <a:srgbClr val="26525A"/>
    <a:srgbClr val="468D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0413"/>
  </p:normalViewPr>
  <p:slideViewPr>
    <p:cSldViewPr snapToGrid="0">
      <p:cViewPr varScale="1">
        <p:scale>
          <a:sx n="118" d="100"/>
          <a:sy n="118" d="100"/>
        </p:scale>
        <p:origin x="1560" y="192"/>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8/8/22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Divide and Conquer is heavily used in CAD. Modern circuit sizes are just too large to handle in flat. If you do this, it means billions of transistors at one time. You have no hope to finish it in a </a:t>
            </a:r>
            <a:r>
              <a:rPr lang="en-US" dirty="0" err="1"/>
              <a:t>reaonsable</a:t>
            </a:r>
            <a:r>
              <a:rPr lang="en-US" dirty="0"/>
              <a:t> amount of time. To give you a sense on the size, when I was working in IBM ....( explore )</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32</a:t>
            </a:fld>
            <a:endParaRPr lang="en-US"/>
          </a:p>
        </p:txBody>
      </p:sp>
    </p:spTree>
    <p:extLst>
      <p:ext uri="{BB962C8B-B14F-4D97-AF65-F5344CB8AC3E}">
        <p14:creationId xmlns:p14="http://schemas.microsoft.com/office/powerpoint/2010/main" val="160385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one step of computer design, placement. A placement is a step that tries to find the location of each gate, you know Or gate, NAND gate, NOT gate, and other gates, in a chip area. And we have billions of gate to place in a finger size chip.</a:t>
            </a:r>
          </a:p>
          <a:p>
            <a:endParaRPr lang="en-US" dirty="0"/>
          </a:p>
          <a:p>
            <a:r>
              <a:rPr lang="en-US" dirty="0"/>
              <a:t>Computer design tools don't do this. They do this in divide and conquer.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33</a:t>
            </a:fld>
            <a:endParaRPr lang="en-US"/>
          </a:p>
        </p:txBody>
      </p:sp>
    </p:spTree>
    <p:extLst>
      <p:ext uri="{BB962C8B-B14F-4D97-AF65-F5344CB8AC3E}">
        <p14:creationId xmlns:p14="http://schemas.microsoft.com/office/powerpoint/2010/main" val="1760671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iteration to iteration you can clearly see cells are placed very regularly, right, Cells are spreading along the 2D grid partition. We partition the large chip care into smaller grids and place cells in those small grids. Solving the smaller grid problem is definitely more efficiently than directly handling the original problem.</a:t>
            </a:r>
          </a:p>
        </p:txBody>
      </p:sp>
      <p:sp>
        <p:nvSpPr>
          <p:cNvPr id="4" name="Slide Number Placeholder 3"/>
          <p:cNvSpPr>
            <a:spLocks noGrp="1"/>
          </p:cNvSpPr>
          <p:nvPr>
            <p:ph type="sldNum" sz="quarter" idx="5"/>
          </p:nvPr>
        </p:nvSpPr>
        <p:spPr/>
        <p:txBody>
          <a:bodyPr/>
          <a:lstStyle/>
          <a:p>
            <a:fld id="{AAE100B7-F0F0-BA4B-98D9-DC51A8C921F3}" type="slidenum">
              <a:rPr lang="en-US" smtClean="0"/>
              <a:t>40</a:t>
            </a:fld>
            <a:endParaRPr lang="en-US"/>
          </a:p>
        </p:txBody>
      </p:sp>
    </p:spTree>
    <p:extLst>
      <p:ext uri="{BB962C8B-B14F-4D97-AF65-F5344CB8AC3E}">
        <p14:creationId xmlns:p14="http://schemas.microsoft.com/office/powerpoint/2010/main" val="628549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3" Type="http://schemas.openxmlformats.org/officeDocument/2006/relationships/hyperlink" Target="https://utah.zoom.us/j/2468214418" TargetMode="External"/><Relationship Id="rId2" Type="http://schemas.openxmlformats.org/officeDocument/2006/relationships/hyperlink" Target="mailto:tsung-wei.huang@utah.edu" TargetMode="External"/><Relationship Id="rId1" Type="http://schemas.openxmlformats.org/officeDocument/2006/relationships/slideLayout" Target="../slideLayouts/slideLayout2.xml"/><Relationship Id="rId4" Type="http://schemas.openxmlformats.org/officeDocument/2006/relationships/hyperlink" Target="https://github.com/tsung-wei-huang/ece5960-physical-desig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onlinegdb.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regulations.utah.edu/academics/6-400.ph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odbolt.org/z/6zT4cK3Wz"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tsung-wei.huang@Utah.edu" TargetMode="External"/><Relationship Id="rId2" Type="http://schemas.openxmlformats.org/officeDocument/2006/relationships/hyperlink" Target="https://www.cade.utah.ed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573212"/>
          </a:xfrm>
        </p:spPr>
        <p:txBody>
          <a:bodyPr>
            <a:noAutofit/>
          </a:bodyPr>
          <a:lstStyle/>
          <a:p>
            <a:r>
              <a:rPr lang="en-US" sz="4000" b="1" dirty="0">
                <a:latin typeface="Arial" panose="020B0604020202020204" pitchFamily="34" charset="0"/>
                <a:cs typeface="Arial" panose="020B0604020202020204" pitchFamily="34" charset="0"/>
              </a:rPr>
              <a:t>Lecture 1: Introduction to Physical Design</a:t>
            </a:r>
            <a:br>
              <a:rPr lang="en-US" sz="4000" b="1" dirty="0">
                <a:latin typeface="Arial" panose="020B0604020202020204" pitchFamily="34" charset="0"/>
                <a:cs typeface="Arial" panose="020B0604020202020204" pitchFamily="34" charset="0"/>
              </a:rPr>
            </a:br>
            <a:endParaRPr lang="en-US" sz="40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D525-C243-254C-AA0D-3B759B8B7A56}"/>
              </a:ext>
            </a:extLst>
          </p:cNvPr>
          <p:cNvSpPr>
            <a:spLocks noGrp="1"/>
          </p:cNvSpPr>
          <p:nvPr>
            <p:ph type="title"/>
          </p:nvPr>
        </p:nvSpPr>
        <p:spPr/>
        <p:txBody>
          <a:bodyPr/>
          <a:lstStyle/>
          <a:p>
            <a:r>
              <a:rPr lang="en-US" dirty="0"/>
              <a:t>Why Silicon Compiler?</a:t>
            </a:r>
          </a:p>
        </p:txBody>
      </p:sp>
      <p:grpSp>
        <p:nvGrpSpPr>
          <p:cNvPr id="4" name="Group 3">
            <a:extLst>
              <a:ext uri="{FF2B5EF4-FFF2-40B4-BE49-F238E27FC236}">
                <a16:creationId xmlns:a16="http://schemas.microsoft.com/office/drawing/2014/main" id="{5F579D8C-D94B-4345-BEE6-CE9BB01E7D3B}"/>
              </a:ext>
            </a:extLst>
          </p:cNvPr>
          <p:cNvGrpSpPr>
            <a:grpSpLocks/>
          </p:cNvGrpSpPr>
          <p:nvPr/>
        </p:nvGrpSpPr>
        <p:grpSpPr bwMode="auto">
          <a:xfrm>
            <a:off x="838200" y="1499131"/>
            <a:ext cx="2220132" cy="1973413"/>
            <a:chOff x="240" y="720"/>
            <a:chExt cx="1440" cy="1306"/>
          </a:xfrm>
        </p:grpSpPr>
        <p:pic>
          <p:nvPicPr>
            <p:cNvPr id="5" name="Picture 4" descr="Intel4004">
              <a:extLst>
                <a:ext uri="{FF2B5EF4-FFF2-40B4-BE49-F238E27FC236}">
                  <a16:creationId xmlns:a16="http://schemas.microsoft.com/office/drawing/2014/main" id="{2D2D65A2-8DDA-E74C-BADE-1289A43E0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720"/>
              <a:ext cx="1440" cy="10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Box 5">
              <a:extLst>
                <a:ext uri="{FF2B5EF4-FFF2-40B4-BE49-F238E27FC236}">
                  <a16:creationId xmlns:a16="http://schemas.microsoft.com/office/drawing/2014/main" id="{EBA74051-A993-2440-BB82-3DFF8D18E7AC}"/>
                </a:ext>
              </a:extLst>
            </p:cNvPr>
            <p:cNvSpPr txBox="1">
              <a:spLocks noChangeArrowheads="1"/>
            </p:cNvSpPr>
            <p:nvPr/>
          </p:nvSpPr>
          <p:spPr bwMode="auto">
            <a:xfrm>
              <a:off x="451" y="1776"/>
              <a:ext cx="1156" cy="250"/>
            </a:xfrm>
            <a:prstGeom prst="rect">
              <a:avLst/>
            </a:prstGeom>
            <a:noFill/>
            <a:ln w="12700">
              <a:noFill/>
              <a:miter lim="800000"/>
              <a:headEnd type="none" w="sm" len="sm"/>
              <a:tailEnd type="none" w="sm" len="sm"/>
            </a:ln>
            <a:effectLst/>
          </p:spPr>
          <p:txBody>
            <a:bodyPr wrap="none">
              <a:spAutoFit/>
            </a:bodyPr>
            <a:lstStyle>
              <a:lvl1pPr>
                <a:defRPr sz="2400" b="1">
                  <a:solidFill>
                    <a:schemeClr val="tx1"/>
                  </a:solidFill>
                  <a:latin typeface="Arial Narrow" charset="0"/>
                  <a:ea typeface="ＭＳ Ｐゴシック" charset="0"/>
                  <a:cs typeface="ＭＳ Ｐゴシック" charset="0"/>
                </a:defRPr>
              </a:lvl1pPr>
              <a:lvl2pPr marL="37931725" indent="-37474525">
                <a:defRPr sz="2400" b="1">
                  <a:solidFill>
                    <a:schemeClr val="tx1"/>
                  </a:solidFill>
                  <a:latin typeface="Arial Narrow" charset="0"/>
                  <a:ea typeface="ＭＳ Ｐゴシック" charset="0"/>
                </a:defRPr>
              </a:lvl2pPr>
              <a:lvl3pPr>
                <a:defRPr sz="2400" b="1">
                  <a:solidFill>
                    <a:schemeClr val="tx1"/>
                  </a:solidFill>
                  <a:latin typeface="Arial Narrow" charset="0"/>
                  <a:ea typeface="ＭＳ Ｐゴシック" charset="0"/>
                </a:defRPr>
              </a:lvl3pPr>
              <a:lvl4pPr>
                <a:defRPr sz="2400" b="1">
                  <a:solidFill>
                    <a:schemeClr val="tx1"/>
                  </a:solidFill>
                  <a:latin typeface="Arial Narrow" charset="0"/>
                  <a:ea typeface="ＭＳ Ｐゴシック" charset="0"/>
                </a:defRPr>
              </a:lvl4pPr>
              <a:lvl5pPr>
                <a:defRPr sz="2400" b="1">
                  <a:solidFill>
                    <a:schemeClr val="tx1"/>
                  </a:solidFill>
                  <a:latin typeface="Arial Narrow" charset="0"/>
                  <a:ea typeface="ＭＳ Ｐゴシック" charset="0"/>
                </a:defRPr>
              </a:lvl5pPr>
              <a:lvl6pPr marL="457200" eaLnBrk="0" fontAlgn="base" hangingPunct="0">
                <a:spcBef>
                  <a:spcPct val="0"/>
                </a:spcBef>
                <a:spcAft>
                  <a:spcPct val="0"/>
                </a:spcAft>
                <a:defRPr sz="2400" b="1">
                  <a:solidFill>
                    <a:schemeClr val="tx1"/>
                  </a:solidFill>
                  <a:latin typeface="Arial Narrow" charset="0"/>
                  <a:ea typeface="ＭＳ Ｐゴシック" charset="0"/>
                </a:defRPr>
              </a:lvl6pPr>
              <a:lvl7pPr marL="914400" eaLnBrk="0" fontAlgn="base" hangingPunct="0">
                <a:spcBef>
                  <a:spcPct val="0"/>
                </a:spcBef>
                <a:spcAft>
                  <a:spcPct val="0"/>
                </a:spcAft>
                <a:defRPr sz="2400" b="1">
                  <a:solidFill>
                    <a:schemeClr val="tx1"/>
                  </a:solidFill>
                  <a:latin typeface="Arial Narrow" charset="0"/>
                  <a:ea typeface="ＭＳ Ｐゴシック" charset="0"/>
                </a:defRPr>
              </a:lvl7pPr>
              <a:lvl8pPr marL="1371600" eaLnBrk="0" fontAlgn="base" hangingPunct="0">
                <a:spcBef>
                  <a:spcPct val="0"/>
                </a:spcBef>
                <a:spcAft>
                  <a:spcPct val="0"/>
                </a:spcAft>
                <a:defRPr sz="2400" b="1">
                  <a:solidFill>
                    <a:schemeClr val="tx1"/>
                  </a:solidFill>
                  <a:latin typeface="Arial Narrow" charset="0"/>
                  <a:ea typeface="ＭＳ Ｐゴシック" charset="0"/>
                </a:defRPr>
              </a:lvl8pPr>
              <a:lvl9pPr marL="1828800" eaLnBrk="0" fontAlgn="base" hangingPunct="0">
                <a:spcBef>
                  <a:spcPct val="0"/>
                </a:spcBef>
                <a:spcAft>
                  <a:spcPct val="0"/>
                </a:spcAft>
                <a:defRPr sz="2400" b="1">
                  <a:solidFill>
                    <a:schemeClr val="tx1"/>
                  </a:solidFill>
                  <a:latin typeface="Arial Narrow" charset="0"/>
                  <a:ea typeface="ＭＳ Ｐゴシック" charset="0"/>
                </a:defRPr>
              </a:lvl9pPr>
            </a:lstStyle>
            <a:p>
              <a:pPr algn="l">
                <a:defRPr/>
              </a:pPr>
              <a:r>
                <a:rPr lang="en-US" sz="2000">
                  <a:solidFill>
                    <a:schemeClr val="tx2"/>
                  </a:solidFill>
                  <a:effectLst>
                    <a:outerShdw blurRad="38100" dist="38100" dir="2700000" algn="tl">
                      <a:srgbClr val="DDDDDD"/>
                    </a:outerShdw>
                  </a:effectLst>
                  <a:latin typeface="Times New Roman" charset="0"/>
                </a:rPr>
                <a:t>Intel 4004 (</a:t>
              </a:r>
              <a:r>
                <a:rPr lang="ja-JP" altLang="en-US" sz="2000">
                  <a:solidFill>
                    <a:schemeClr val="tx2"/>
                  </a:solidFill>
                  <a:effectLst>
                    <a:outerShdw blurRad="38100" dist="38100" dir="2700000" algn="tl">
                      <a:srgbClr val="DDDDDD"/>
                    </a:outerShdw>
                  </a:effectLst>
                  <a:latin typeface="Times New Roman" charset="0"/>
                </a:rPr>
                <a:t>‘</a:t>
              </a:r>
              <a:r>
                <a:rPr lang="en-US" sz="2000">
                  <a:solidFill>
                    <a:schemeClr val="tx2"/>
                  </a:solidFill>
                  <a:effectLst>
                    <a:outerShdw blurRad="38100" dist="38100" dir="2700000" algn="tl">
                      <a:srgbClr val="DDDDDD"/>
                    </a:outerShdw>
                  </a:effectLst>
                  <a:latin typeface="Times New Roman" charset="0"/>
                </a:rPr>
                <a:t>71)</a:t>
              </a:r>
            </a:p>
          </p:txBody>
        </p:sp>
      </p:grpSp>
      <p:grpSp>
        <p:nvGrpSpPr>
          <p:cNvPr id="7" name="Group 6">
            <a:extLst>
              <a:ext uri="{FF2B5EF4-FFF2-40B4-BE49-F238E27FC236}">
                <a16:creationId xmlns:a16="http://schemas.microsoft.com/office/drawing/2014/main" id="{87F51B73-F0E4-8F4C-8772-D70F21B0E707}"/>
              </a:ext>
            </a:extLst>
          </p:cNvPr>
          <p:cNvGrpSpPr>
            <a:grpSpLocks/>
          </p:cNvGrpSpPr>
          <p:nvPr/>
        </p:nvGrpSpPr>
        <p:grpSpPr bwMode="auto">
          <a:xfrm>
            <a:off x="4689917" y="1487571"/>
            <a:ext cx="2294136" cy="2246911"/>
            <a:chOff x="3264" y="720"/>
            <a:chExt cx="1776" cy="1845"/>
          </a:xfrm>
        </p:grpSpPr>
        <p:pic>
          <p:nvPicPr>
            <p:cNvPr id="8" name="Picture 7" descr="Intel8080">
              <a:extLst>
                <a:ext uri="{FF2B5EF4-FFF2-40B4-BE49-F238E27FC236}">
                  <a16:creationId xmlns:a16="http://schemas.microsoft.com/office/drawing/2014/main" id="{5FE51442-224B-9A48-8344-E07EF6C20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 y="720"/>
              <a:ext cx="1776" cy="15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a:extLst>
                <a:ext uri="{FF2B5EF4-FFF2-40B4-BE49-F238E27FC236}">
                  <a16:creationId xmlns:a16="http://schemas.microsoft.com/office/drawing/2014/main" id="{FE7DCEE6-DA74-CA4C-B0B5-3190194B64B4}"/>
                </a:ext>
              </a:extLst>
            </p:cNvPr>
            <p:cNvSpPr>
              <a:spLocks noChangeArrowheads="1"/>
            </p:cNvSpPr>
            <p:nvPr/>
          </p:nvSpPr>
          <p:spPr bwMode="auto">
            <a:xfrm>
              <a:off x="3796" y="2255"/>
              <a:ext cx="950" cy="31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8080</a:t>
              </a:r>
            </a:p>
          </p:txBody>
        </p:sp>
      </p:grpSp>
      <p:grpSp>
        <p:nvGrpSpPr>
          <p:cNvPr id="10" name="Group 9">
            <a:extLst>
              <a:ext uri="{FF2B5EF4-FFF2-40B4-BE49-F238E27FC236}">
                <a16:creationId xmlns:a16="http://schemas.microsoft.com/office/drawing/2014/main" id="{DE063806-EA92-6645-A920-CA98BAE7ECF5}"/>
              </a:ext>
            </a:extLst>
          </p:cNvPr>
          <p:cNvGrpSpPr>
            <a:grpSpLocks/>
          </p:cNvGrpSpPr>
          <p:nvPr/>
        </p:nvGrpSpPr>
        <p:grpSpPr bwMode="auto">
          <a:xfrm>
            <a:off x="8615637" y="1485732"/>
            <a:ext cx="2738163" cy="2336062"/>
            <a:chOff x="288" y="2160"/>
            <a:chExt cx="1776" cy="1546"/>
          </a:xfrm>
        </p:grpSpPr>
        <p:pic>
          <p:nvPicPr>
            <p:cNvPr id="11" name="Picture 10" descr="intel8085">
              <a:extLst>
                <a:ext uri="{FF2B5EF4-FFF2-40B4-BE49-F238E27FC236}">
                  <a16:creationId xmlns:a16="http://schemas.microsoft.com/office/drawing/2014/main" id="{3A87A417-F795-5A45-9080-D83020D809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2160"/>
              <a:ext cx="1776" cy="1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AEA2EE13-6DBE-D243-BE15-EC00E1705B21}"/>
                </a:ext>
              </a:extLst>
            </p:cNvPr>
            <p:cNvSpPr>
              <a:spLocks noChangeArrowheads="1"/>
            </p:cNvSpPr>
            <p:nvPr/>
          </p:nvSpPr>
          <p:spPr bwMode="auto">
            <a:xfrm>
              <a:off x="819" y="3456"/>
              <a:ext cx="796" cy="25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8085</a:t>
              </a:r>
            </a:p>
          </p:txBody>
        </p:sp>
      </p:grpSp>
      <p:grpSp>
        <p:nvGrpSpPr>
          <p:cNvPr id="13" name="Group 12">
            <a:extLst>
              <a:ext uri="{FF2B5EF4-FFF2-40B4-BE49-F238E27FC236}">
                <a16:creationId xmlns:a16="http://schemas.microsoft.com/office/drawing/2014/main" id="{1C4F97DA-1023-A64F-A2FF-EEA8D8FA54BF}"/>
              </a:ext>
            </a:extLst>
          </p:cNvPr>
          <p:cNvGrpSpPr>
            <a:grpSpLocks/>
          </p:cNvGrpSpPr>
          <p:nvPr/>
        </p:nvGrpSpPr>
        <p:grpSpPr bwMode="auto">
          <a:xfrm>
            <a:off x="2356039" y="3892945"/>
            <a:ext cx="2423746" cy="2669468"/>
            <a:chOff x="2304" y="2304"/>
            <a:chExt cx="1632" cy="1834"/>
          </a:xfrm>
        </p:grpSpPr>
        <p:pic>
          <p:nvPicPr>
            <p:cNvPr id="14" name="Picture 13" descr="Intel286">
              <a:extLst>
                <a:ext uri="{FF2B5EF4-FFF2-40B4-BE49-F238E27FC236}">
                  <a16:creationId xmlns:a16="http://schemas.microsoft.com/office/drawing/2014/main" id="{21F769E0-5FE9-E547-AFD4-0B80CAD00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4" y="2304"/>
              <a:ext cx="1632" cy="1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A24A7C5E-53FD-FB48-BEE2-4A451B07EBF9}"/>
                </a:ext>
              </a:extLst>
            </p:cNvPr>
            <p:cNvSpPr>
              <a:spLocks noChangeArrowheads="1"/>
            </p:cNvSpPr>
            <p:nvPr/>
          </p:nvSpPr>
          <p:spPr bwMode="auto">
            <a:xfrm>
              <a:off x="2764" y="3888"/>
              <a:ext cx="796" cy="25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8286</a:t>
              </a:r>
            </a:p>
          </p:txBody>
        </p:sp>
      </p:grpSp>
      <p:grpSp>
        <p:nvGrpSpPr>
          <p:cNvPr id="16" name="Group 15">
            <a:extLst>
              <a:ext uri="{FF2B5EF4-FFF2-40B4-BE49-F238E27FC236}">
                <a16:creationId xmlns:a16="http://schemas.microsoft.com/office/drawing/2014/main" id="{A13DF000-43A6-CC45-B810-74897968EEAB}"/>
              </a:ext>
            </a:extLst>
          </p:cNvPr>
          <p:cNvGrpSpPr>
            <a:grpSpLocks/>
          </p:cNvGrpSpPr>
          <p:nvPr/>
        </p:nvGrpSpPr>
        <p:grpSpPr bwMode="auto">
          <a:xfrm>
            <a:off x="5676551" y="3894704"/>
            <a:ext cx="3849479" cy="2702946"/>
            <a:chOff x="2496" y="2304"/>
            <a:chExt cx="2208" cy="1609"/>
          </a:xfrm>
        </p:grpSpPr>
        <p:pic>
          <p:nvPicPr>
            <p:cNvPr id="17" name="Picture 16" descr="Intel486dx">
              <a:extLst>
                <a:ext uri="{FF2B5EF4-FFF2-40B4-BE49-F238E27FC236}">
                  <a16:creationId xmlns:a16="http://schemas.microsoft.com/office/drawing/2014/main" id="{03730F18-F2A4-C04C-8E3D-76952A0EF8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 y="2304"/>
              <a:ext cx="2208" cy="1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E2DF98C3-4085-5A40-99F1-121C68F38F82}"/>
                </a:ext>
              </a:extLst>
            </p:cNvPr>
            <p:cNvSpPr>
              <a:spLocks noChangeArrowheads="1"/>
            </p:cNvSpPr>
            <p:nvPr/>
          </p:nvSpPr>
          <p:spPr bwMode="auto">
            <a:xfrm>
              <a:off x="3243" y="3696"/>
              <a:ext cx="678" cy="217"/>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8486</a:t>
              </a:r>
            </a:p>
          </p:txBody>
        </p:sp>
      </p:grpSp>
      <p:sp>
        <p:nvSpPr>
          <p:cNvPr id="19" name="Slide Number Placeholder 1">
            <a:extLst>
              <a:ext uri="{FF2B5EF4-FFF2-40B4-BE49-F238E27FC236}">
                <a16:creationId xmlns:a16="http://schemas.microsoft.com/office/drawing/2014/main" id="{08009CE2-2525-8D48-BC9F-A3494F98DD1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10</a:t>
            </a:fld>
            <a:endParaRPr lang="en-US" dirty="0"/>
          </a:p>
        </p:txBody>
      </p:sp>
    </p:spTree>
    <p:extLst>
      <p:ext uri="{BB962C8B-B14F-4D97-AF65-F5344CB8AC3E}">
        <p14:creationId xmlns:p14="http://schemas.microsoft.com/office/powerpoint/2010/main" val="3573257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58A96-F274-574B-B04B-B16A5917C7B1}"/>
              </a:ext>
            </a:extLst>
          </p:cNvPr>
          <p:cNvSpPr>
            <a:spLocks noGrp="1"/>
          </p:cNvSpPr>
          <p:nvPr>
            <p:ph type="title"/>
          </p:nvPr>
        </p:nvSpPr>
        <p:spPr/>
        <p:txBody>
          <a:bodyPr/>
          <a:lstStyle/>
          <a:p>
            <a:r>
              <a:rPr lang="en-US" dirty="0"/>
              <a:t>Silicon Compiler: Front-end</a:t>
            </a:r>
          </a:p>
        </p:txBody>
      </p:sp>
      <p:grpSp>
        <p:nvGrpSpPr>
          <p:cNvPr id="4" name="Group 3">
            <a:extLst>
              <a:ext uri="{FF2B5EF4-FFF2-40B4-BE49-F238E27FC236}">
                <a16:creationId xmlns:a16="http://schemas.microsoft.com/office/drawing/2014/main" id="{CA85B82C-FD6A-A74A-9B35-ABD60C13F26B}"/>
              </a:ext>
            </a:extLst>
          </p:cNvPr>
          <p:cNvGrpSpPr>
            <a:grpSpLocks/>
          </p:cNvGrpSpPr>
          <p:nvPr/>
        </p:nvGrpSpPr>
        <p:grpSpPr bwMode="auto">
          <a:xfrm>
            <a:off x="1774372" y="1600200"/>
            <a:ext cx="9013371" cy="4633760"/>
            <a:chOff x="1104" y="1152"/>
            <a:chExt cx="4128" cy="2352"/>
          </a:xfrm>
        </p:grpSpPr>
        <p:sp>
          <p:nvSpPr>
            <p:cNvPr id="5" name="AutoShape 4">
              <a:extLst>
                <a:ext uri="{FF2B5EF4-FFF2-40B4-BE49-F238E27FC236}">
                  <a16:creationId xmlns:a16="http://schemas.microsoft.com/office/drawing/2014/main" id="{6BE8B930-083F-094F-943F-3A7657C33CCE}"/>
                </a:ext>
              </a:extLst>
            </p:cNvPr>
            <p:cNvSpPr>
              <a:spLocks noChangeArrowheads="1"/>
            </p:cNvSpPr>
            <p:nvPr/>
          </p:nvSpPr>
          <p:spPr bwMode="auto">
            <a:xfrm>
              <a:off x="3465" y="1152"/>
              <a:ext cx="336" cy="192"/>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6" name="AutoShape 5">
              <a:extLst>
                <a:ext uri="{FF2B5EF4-FFF2-40B4-BE49-F238E27FC236}">
                  <a16:creationId xmlns:a16="http://schemas.microsoft.com/office/drawing/2014/main" id="{B7F981BF-744A-C843-8023-3C097D980517}"/>
                </a:ext>
              </a:extLst>
            </p:cNvPr>
            <p:cNvSpPr>
              <a:spLocks noChangeArrowheads="1"/>
            </p:cNvSpPr>
            <p:nvPr/>
          </p:nvSpPr>
          <p:spPr bwMode="auto">
            <a:xfrm>
              <a:off x="3465" y="1488"/>
              <a:ext cx="336" cy="192"/>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7" name="AutoShape 6">
              <a:extLst>
                <a:ext uri="{FF2B5EF4-FFF2-40B4-BE49-F238E27FC236}">
                  <a16:creationId xmlns:a16="http://schemas.microsoft.com/office/drawing/2014/main" id="{071289AE-1D7B-9149-B5F0-6E9275FABB31}"/>
                </a:ext>
              </a:extLst>
            </p:cNvPr>
            <p:cNvCxnSpPr>
              <a:cxnSpLocks noChangeShapeType="1"/>
              <a:stCxn id="5" idx="2"/>
              <a:endCxn id="6" idx="0"/>
            </p:cNvCxnSpPr>
            <p:nvPr/>
          </p:nvCxnSpPr>
          <p:spPr bwMode="auto">
            <a:xfrm>
              <a:off x="3633" y="1353"/>
              <a:ext cx="0" cy="126"/>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 name="AutoShape 7">
              <a:extLst>
                <a:ext uri="{FF2B5EF4-FFF2-40B4-BE49-F238E27FC236}">
                  <a16:creationId xmlns:a16="http://schemas.microsoft.com/office/drawing/2014/main" id="{4B848C7B-CCBB-D746-BF54-F7CEF8E255CE}"/>
                </a:ext>
              </a:extLst>
            </p:cNvPr>
            <p:cNvSpPr>
              <a:spLocks noChangeArrowheads="1"/>
            </p:cNvSpPr>
            <p:nvPr/>
          </p:nvSpPr>
          <p:spPr bwMode="auto">
            <a:xfrm>
              <a:off x="3417" y="1824"/>
              <a:ext cx="432" cy="288"/>
            </a:xfrm>
            <a:prstGeom prst="flowChartDecision">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9" name="AutoShape 8">
              <a:extLst>
                <a:ext uri="{FF2B5EF4-FFF2-40B4-BE49-F238E27FC236}">
                  <a16:creationId xmlns:a16="http://schemas.microsoft.com/office/drawing/2014/main" id="{65394C6B-0E35-224E-9B67-C3ABF4E07100}"/>
                </a:ext>
              </a:extLst>
            </p:cNvPr>
            <p:cNvCxnSpPr>
              <a:cxnSpLocks noChangeShapeType="1"/>
              <a:stCxn id="6" idx="2"/>
              <a:endCxn id="8" idx="0"/>
            </p:cNvCxnSpPr>
            <p:nvPr/>
          </p:nvCxnSpPr>
          <p:spPr bwMode="auto">
            <a:xfrm>
              <a:off x="3633" y="1689"/>
              <a:ext cx="0" cy="126"/>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9">
              <a:extLst>
                <a:ext uri="{FF2B5EF4-FFF2-40B4-BE49-F238E27FC236}">
                  <a16:creationId xmlns:a16="http://schemas.microsoft.com/office/drawing/2014/main" id="{78BD5A81-5E96-7743-91A1-A7FE5B9603BC}"/>
                </a:ext>
              </a:extLst>
            </p:cNvPr>
            <p:cNvCxnSpPr>
              <a:cxnSpLocks noChangeShapeType="1"/>
              <a:stCxn id="6" idx="1"/>
              <a:endCxn id="8" idx="1"/>
            </p:cNvCxnSpPr>
            <p:nvPr/>
          </p:nvCxnSpPr>
          <p:spPr bwMode="auto">
            <a:xfrm rot="10800000" flipV="1">
              <a:off x="3408" y="1584"/>
              <a:ext cx="48" cy="384"/>
            </a:xfrm>
            <a:prstGeom prst="bentConnector3">
              <a:avLst>
                <a:gd name="adj1" fmla="val 38125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 name="AutoShape 10">
              <a:extLst>
                <a:ext uri="{FF2B5EF4-FFF2-40B4-BE49-F238E27FC236}">
                  <a16:creationId xmlns:a16="http://schemas.microsoft.com/office/drawing/2014/main" id="{BAEDF9C2-6B19-424B-B0EA-6B8F4CE8EFF1}"/>
                </a:ext>
              </a:extLst>
            </p:cNvPr>
            <p:cNvCxnSpPr>
              <a:cxnSpLocks noChangeShapeType="1"/>
              <a:stCxn id="8" idx="3"/>
              <a:endCxn id="5" idx="3"/>
            </p:cNvCxnSpPr>
            <p:nvPr/>
          </p:nvCxnSpPr>
          <p:spPr bwMode="auto">
            <a:xfrm flipH="1" flipV="1">
              <a:off x="3810" y="1248"/>
              <a:ext cx="48" cy="720"/>
            </a:xfrm>
            <a:prstGeom prst="bentConnector3">
              <a:avLst>
                <a:gd name="adj1" fmla="val -28125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2" name="AutoShape 11">
              <a:extLst>
                <a:ext uri="{FF2B5EF4-FFF2-40B4-BE49-F238E27FC236}">
                  <a16:creationId xmlns:a16="http://schemas.microsoft.com/office/drawing/2014/main" id="{3B873478-3745-2945-A27A-CED3BCD98D2B}"/>
                </a:ext>
              </a:extLst>
            </p:cNvPr>
            <p:cNvSpPr>
              <a:spLocks noChangeArrowheads="1"/>
            </p:cNvSpPr>
            <p:nvPr/>
          </p:nvSpPr>
          <p:spPr bwMode="auto">
            <a:xfrm>
              <a:off x="3504" y="268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3" name="AutoShape 12">
              <a:extLst>
                <a:ext uri="{FF2B5EF4-FFF2-40B4-BE49-F238E27FC236}">
                  <a16:creationId xmlns:a16="http://schemas.microsoft.com/office/drawing/2014/main" id="{8DA1A07F-8DA2-844B-ACA7-CC567AA4F9EC}"/>
                </a:ext>
              </a:extLst>
            </p:cNvPr>
            <p:cNvSpPr>
              <a:spLocks noChangeArrowheads="1"/>
            </p:cNvSpPr>
            <p:nvPr/>
          </p:nvSpPr>
          <p:spPr bwMode="auto">
            <a:xfrm>
              <a:off x="4560" y="292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4" name="AutoShape 13">
              <a:extLst>
                <a:ext uri="{FF2B5EF4-FFF2-40B4-BE49-F238E27FC236}">
                  <a16:creationId xmlns:a16="http://schemas.microsoft.com/office/drawing/2014/main" id="{DA5FD6DF-C801-2A40-A906-207BF239D28A}"/>
                </a:ext>
              </a:extLst>
            </p:cNvPr>
            <p:cNvSpPr>
              <a:spLocks noChangeArrowheads="1"/>
            </p:cNvSpPr>
            <p:nvPr/>
          </p:nvSpPr>
          <p:spPr bwMode="auto">
            <a:xfrm>
              <a:off x="4032" y="3264"/>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5" name="AutoShape 14">
              <a:extLst>
                <a:ext uri="{FF2B5EF4-FFF2-40B4-BE49-F238E27FC236}">
                  <a16:creationId xmlns:a16="http://schemas.microsoft.com/office/drawing/2014/main" id="{5C5A3D3B-04B7-DF4E-8F22-EAFA4E69AF0D}"/>
                </a:ext>
              </a:extLst>
            </p:cNvPr>
            <p:cNvSpPr>
              <a:spLocks noChangeArrowheads="1"/>
            </p:cNvSpPr>
            <p:nvPr/>
          </p:nvSpPr>
          <p:spPr bwMode="auto">
            <a:xfrm>
              <a:off x="4032" y="268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6" name="AutoShape 15">
              <a:extLst>
                <a:ext uri="{FF2B5EF4-FFF2-40B4-BE49-F238E27FC236}">
                  <a16:creationId xmlns:a16="http://schemas.microsoft.com/office/drawing/2014/main" id="{8655C108-3540-E849-A195-48D8264F7C59}"/>
                </a:ext>
              </a:extLst>
            </p:cNvPr>
            <p:cNvSpPr>
              <a:spLocks noChangeArrowheads="1"/>
            </p:cNvSpPr>
            <p:nvPr/>
          </p:nvSpPr>
          <p:spPr bwMode="auto">
            <a:xfrm>
              <a:off x="3504" y="3264"/>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7" name="AutoShape 16">
              <a:extLst>
                <a:ext uri="{FF2B5EF4-FFF2-40B4-BE49-F238E27FC236}">
                  <a16:creationId xmlns:a16="http://schemas.microsoft.com/office/drawing/2014/main" id="{FBC3752A-6146-F643-879E-AFEBA0E98B3D}"/>
                </a:ext>
              </a:extLst>
            </p:cNvPr>
            <p:cNvSpPr>
              <a:spLocks noChangeArrowheads="1"/>
            </p:cNvSpPr>
            <p:nvPr/>
          </p:nvSpPr>
          <p:spPr bwMode="auto">
            <a:xfrm>
              <a:off x="3456" y="2736"/>
              <a:ext cx="48" cy="144"/>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8" name="AutoShape 17">
              <a:extLst>
                <a:ext uri="{FF2B5EF4-FFF2-40B4-BE49-F238E27FC236}">
                  <a16:creationId xmlns:a16="http://schemas.microsoft.com/office/drawing/2014/main" id="{C5D736BA-801F-9942-8C98-344439810A5E}"/>
                </a:ext>
              </a:extLst>
            </p:cNvPr>
            <p:cNvSpPr>
              <a:spLocks noChangeArrowheads="1"/>
            </p:cNvSpPr>
            <p:nvPr/>
          </p:nvSpPr>
          <p:spPr bwMode="auto">
            <a:xfrm>
              <a:off x="3456" y="3312"/>
              <a:ext cx="48" cy="144"/>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9" name="Line 18">
              <a:extLst>
                <a:ext uri="{FF2B5EF4-FFF2-40B4-BE49-F238E27FC236}">
                  <a16:creationId xmlns:a16="http://schemas.microsoft.com/office/drawing/2014/main" id="{582483C9-3A37-A245-8FF5-063101124A71}"/>
                </a:ext>
              </a:extLst>
            </p:cNvPr>
            <p:cNvSpPr>
              <a:spLocks noChangeShapeType="1"/>
            </p:cNvSpPr>
            <p:nvPr/>
          </p:nvSpPr>
          <p:spPr bwMode="auto">
            <a:xfrm>
              <a:off x="3456" y="288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0" name="Line 19">
              <a:extLst>
                <a:ext uri="{FF2B5EF4-FFF2-40B4-BE49-F238E27FC236}">
                  <a16:creationId xmlns:a16="http://schemas.microsoft.com/office/drawing/2014/main" id="{04010BA6-6F66-2E4A-A44B-0C0B477E7206}"/>
                </a:ext>
              </a:extLst>
            </p:cNvPr>
            <p:cNvSpPr>
              <a:spLocks noChangeShapeType="1"/>
            </p:cNvSpPr>
            <p:nvPr/>
          </p:nvSpPr>
          <p:spPr bwMode="auto">
            <a:xfrm>
              <a:off x="3456" y="2976"/>
              <a:ext cx="432"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1" name="Line 20">
              <a:extLst>
                <a:ext uri="{FF2B5EF4-FFF2-40B4-BE49-F238E27FC236}">
                  <a16:creationId xmlns:a16="http://schemas.microsoft.com/office/drawing/2014/main" id="{E3150219-B1B1-6243-A0CA-11575D905731}"/>
                </a:ext>
              </a:extLst>
            </p:cNvPr>
            <p:cNvSpPr>
              <a:spLocks noChangeShapeType="1"/>
            </p:cNvSpPr>
            <p:nvPr/>
          </p:nvSpPr>
          <p:spPr bwMode="auto">
            <a:xfrm>
              <a:off x="3888" y="3312"/>
              <a:ext cx="1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2" name="Line 21">
              <a:extLst>
                <a:ext uri="{FF2B5EF4-FFF2-40B4-BE49-F238E27FC236}">
                  <a16:creationId xmlns:a16="http://schemas.microsoft.com/office/drawing/2014/main" id="{7ED701B1-EB49-A64B-A282-AE8C781B392E}"/>
                </a:ext>
              </a:extLst>
            </p:cNvPr>
            <p:cNvSpPr>
              <a:spLocks noChangeShapeType="1"/>
            </p:cNvSpPr>
            <p:nvPr/>
          </p:nvSpPr>
          <p:spPr bwMode="auto">
            <a:xfrm flipV="1">
              <a:off x="3456" y="321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3" name="Line 22">
              <a:extLst>
                <a:ext uri="{FF2B5EF4-FFF2-40B4-BE49-F238E27FC236}">
                  <a16:creationId xmlns:a16="http://schemas.microsoft.com/office/drawing/2014/main" id="{0DD6800D-BD94-8143-9269-4D9D804DF647}"/>
                </a:ext>
              </a:extLst>
            </p:cNvPr>
            <p:cNvSpPr>
              <a:spLocks noChangeShapeType="1"/>
            </p:cNvSpPr>
            <p:nvPr/>
          </p:nvSpPr>
          <p:spPr bwMode="auto">
            <a:xfrm flipV="1">
              <a:off x="3456" y="2880"/>
              <a:ext cx="432"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4" name="Line 23">
              <a:extLst>
                <a:ext uri="{FF2B5EF4-FFF2-40B4-BE49-F238E27FC236}">
                  <a16:creationId xmlns:a16="http://schemas.microsoft.com/office/drawing/2014/main" id="{7C3E0027-C1A9-114E-A7D3-6ABBF6F6CE0A}"/>
                </a:ext>
              </a:extLst>
            </p:cNvPr>
            <p:cNvSpPr>
              <a:spLocks noChangeShapeType="1"/>
            </p:cNvSpPr>
            <p:nvPr/>
          </p:nvSpPr>
          <p:spPr bwMode="auto">
            <a:xfrm>
              <a:off x="3888" y="2880"/>
              <a:ext cx="1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5" name="Line 24">
              <a:extLst>
                <a:ext uri="{FF2B5EF4-FFF2-40B4-BE49-F238E27FC236}">
                  <a16:creationId xmlns:a16="http://schemas.microsoft.com/office/drawing/2014/main" id="{65276288-45A8-EE41-B36A-A41718CA0216}"/>
                </a:ext>
              </a:extLst>
            </p:cNvPr>
            <p:cNvSpPr>
              <a:spLocks noChangeShapeType="1"/>
            </p:cNvSpPr>
            <p:nvPr/>
          </p:nvSpPr>
          <p:spPr bwMode="auto">
            <a:xfrm>
              <a:off x="4320" y="283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6" name="Line 25">
              <a:extLst>
                <a:ext uri="{FF2B5EF4-FFF2-40B4-BE49-F238E27FC236}">
                  <a16:creationId xmlns:a16="http://schemas.microsoft.com/office/drawing/2014/main" id="{3697ACF3-7D53-DB4B-AA5C-7CF91EF477C5}"/>
                </a:ext>
              </a:extLst>
            </p:cNvPr>
            <p:cNvSpPr>
              <a:spLocks noChangeShapeType="1"/>
            </p:cNvSpPr>
            <p:nvPr/>
          </p:nvSpPr>
          <p:spPr bwMode="auto">
            <a:xfrm>
              <a:off x="4464" y="2832"/>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7" name="Line 26">
              <a:extLst>
                <a:ext uri="{FF2B5EF4-FFF2-40B4-BE49-F238E27FC236}">
                  <a16:creationId xmlns:a16="http://schemas.microsoft.com/office/drawing/2014/main" id="{0E0FDF18-91FA-C64A-B9A2-1150299968FA}"/>
                </a:ext>
              </a:extLst>
            </p:cNvPr>
            <p:cNvSpPr>
              <a:spLocks noChangeShapeType="1"/>
            </p:cNvSpPr>
            <p:nvPr/>
          </p:nvSpPr>
          <p:spPr bwMode="auto">
            <a:xfrm>
              <a:off x="4464" y="3024"/>
              <a:ext cx="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8" name="Line 27">
              <a:extLst>
                <a:ext uri="{FF2B5EF4-FFF2-40B4-BE49-F238E27FC236}">
                  <a16:creationId xmlns:a16="http://schemas.microsoft.com/office/drawing/2014/main" id="{4BB38D5F-B6E0-8445-B57A-B9894D50B3E5}"/>
                </a:ext>
              </a:extLst>
            </p:cNvPr>
            <p:cNvSpPr>
              <a:spLocks noChangeShapeType="1"/>
            </p:cNvSpPr>
            <p:nvPr/>
          </p:nvSpPr>
          <p:spPr bwMode="auto">
            <a:xfrm flipV="1">
              <a:off x="4368" y="3360"/>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9" name="Line 28">
              <a:extLst>
                <a:ext uri="{FF2B5EF4-FFF2-40B4-BE49-F238E27FC236}">
                  <a16:creationId xmlns:a16="http://schemas.microsoft.com/office/drawing/2014/main" id="{6EC3C1D1-4685-7D44-BF9B-922FADD73C7C}"/>
                </a:ext>
              </a:extLst>
            </p:cNvPr>
            <p:cNvSpPr>
              <a:spLocks noChangeShapeType="1"/>
            </p:cNvSpPr>
            <p:nvPr/>
          </p:nvSpPr>
          <p:spPr bwMode="auto">
            <a:xfrm flipV="1">
              <a:off x="4464" y="3120"/>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0" name="Line 29">
              <a:extLst>
                <a:ext uri="{FF2B5EF4-FFF2-40B4-BE49-F238E27FC236}">
                  <a16:creationId xmlns:a16="http://schemas.microsoft.com/office/drawing/2014/main" id="{83F61FDA-FC3E-BE44-B688-208CF5B4A738}"/>
                </a:ext>
              </a:extLst>
            </p:cNvPr>
            <p:cNvSpPr>
              <a:spLocks noChangeShapeType="1"/>
            </p:cNvSpPr>
            <p:nvPr/>
          </p:nvSpPr>
          <p:spPr bwMode="auto">
            <a:xfrm>
              <a:off x="4464" y="3120"/>
              <a:ext cx="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1" name="Line 30">
              <a:extLst>
                <a:ext uri="{FF2B5EF4-FFF2-40B4-BE49-F238E27FC236}">
                  <a16:creationId xmlns:a16="http://schemas.microsoft.com/office/drawing/2014/main" id="{CBD93720-3B9E-1B43-A12E-2C7FFB08F42D}"/>
                </a:ext>
              </a:extLst>
            </p:cNvPr>
            <p:cNvSpPr>
              <a:spLocks noChangeShapeType="1"/>
            </p:cNvSpPr>
            <p:nvPr/>
          </p:nvSpPr>
          <p:spPr bwMode="auto">
            <a:xfrm>
              <a:off x="3264" y="283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2" name="Line 31">
              <a:extLst>
                <a:ext uri="{FF2B5EF4-FFF2-40B4-BE49-F238E27FC236}">
                  <a16:creationId xmlns:a16="http://schemas.microsoft.com/office/drawing/2014/main" id="{2DEAC475-43A7-B443-A8E3-2190E4D16753}"/>
                </a:ext>
              </a:extLst>
            </p:cNvPr>
            <p:cNvSpPr>
              <a:spLocks noChangeShapeType="1"/>
            </p:cNvSpPr>
            <p:nvPr/>
          </p:nvSpPr>
          <p:spPr bwMode="auto">
            <a:xfrm>
              <a:off x="3264" y="336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3" name="Rectangle 32">
              <a:extLst>
                <a:ext uri="{FF2B5EF4-FFF2-40B4-BE49-F238E27FC236}">
                  <a16:creationId xmlns:a16="http://schemas.microsoft.com/office/drawing/2014/main" id="{E8EDDD2A-6F89-0A42-A65C-3F8F28936F85}"/>
                </a:ext>
              </a:extLst>
            </p:cNvPr>
            <p:cNvSpPr>
              <a:spLocks noChangeArrowheads="1"/>
            </p:cNvSpPr>
            <p:nvPr/>
          </p:nvSpPr>
          <p:spPr bwMode="auto">
            <a:xfrm>
              <a:off x="1152" y="1248"/>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4" name="Rectangle 33">
              <a:extLst>
                <a:ext uri="{FF2B5EF4-FFF2-40B4-BE49-F238E27FC236}">
                  <a16:creationId xmlns:a16="http://schemas.microsoft.com/office/drawing/2014/main" id="{E06AB23C-998C-A642-927B-3A8D9F679A7A}"/>
                </a:ext>
              </a:extLst>
            </p:cNvPr>
            <p:cNvSpPr>
              <a:spLocks noChangeArrowheads="1"/>
            </p:cNvSpPr>
            <p:nvPr/>
          </p:nvSpPr>
          <p:spPr bwMode="auto">
            <a:xfrm>
              <a:off x="1152" y="1824"/>
              <a:ext cx="1392"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5" name="Rectangle 34">
              <a:extLst>
                <a:ext uri="{FF2B5EF4-FFF2-40B4-BE49-F238E27FC236}">
                  <a16:creationId xmlns:a16="http://schemas.microsoft.com/office/drawing/2014/main" id="{EB57BA17-A999-7E4E-A9D8-2FB5416643EE}"/>
                </a:ext>
              </a:extLst>
            </p:cNvPr>
            <p:cNvSpPr>
              <a:spLocks noChangeArrowheads="1"/>
            </p:cNvSpPr>
            <p:nvPr/>
          </p:nvSpPr>
          <p:spPr bwMode="auto">
            <a:xfrm>
              <a:off x="1152" y="2352"/>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6" name="Rectangle 35">
              <a:extLst>
                <a:ext uri="{FF2B5EF4-FFF2-40B4-BE49-F238E27FC236}">
                  <a16:creationId xmlns:a16="http://schemas.microsoft.com/office/drawing/2014/main" id="{B0F7366A-4C91-F340-9A49-42A3FB628384}"/>
                </a:ext>
              </a:extLst>
            </p:cNvPr>
            <p:cNvSpPr>
              <a:spLocks noChangeArrowheads="1"/>
            </p:cNvSpPr>
            <p:nvPr/>
          </p:nvSpPr>
          <p:spPr bwMode="auto">
            <a:xfrm>
              <a:off x="1152" y="2928"/>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7" name="Text Box 36">
              <a:extLst>
                <a:ext uri="{FF2B5EF4-FFF2-40B4-BE49-F238E27FC236}">
                  <a16:creationId xmlns:a16="http://schemas.microsoft.com/office/drawing/2014/main" id="{77380F92-95D3-A24E-803D-D0FD0972534B}"/>
                </a:ext>
              </a:extLst>
            </p:cNvPr>
            <p:cNvSpPr txBox="1">
              <a:spLocks noChangeArrowheads="1"/>
            </p:cNvSpPr>
            <p:nvPr/>
          </p:nvSpPr>
          <p:spPr bwMode="auto">
            <a:xfrm>
              <a:off x="1104" y="1296"/>
              <a:ext cx="14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System Specification</a:t>
              </a:r>
            </a:p>
          </p:txBody>
        </p:sp>
        <p:sp>
          <p:nvSpPr>
            <p:cNvPr id="38" name="Text Box 37">
              <a:extLst>
                <a:ext uri="{FF2B5EF4-FFF2-40B4-BE49-F238E27FC236}">
                  <a16:creationId xmlns:a16="http://schemas.microsoft.com/office/drawing/2014/main" id="{C5DFA606-9B98-574D-9C8A-E5ACC3F9C253}"/>
                </a:ext>
              </a:extLst>
            </p:cNvPr>
            <p:cNvSpPr txBox="1">
              <a:spLocks noChangeArrowheads="1"/>
            </p:cNvSpPr>
            <p:nvPr/>
          </p:nvSpPr>
          <p:spPr bwMode="auto">
            <a:xfrm>
              <a:off x="1200" y="1872"/>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solidFill>
                    <a:srgbClr val="FF0000"/>
                  </a:solidFill>
                  <a:latin typeface="Arial" pitchFamily="34" charset="0"/>
                </a:rPr>
                <a:t>Functional Design</a:t>
              </a:r>
            </a:p>
          </p:txBody>
        </p:sp>
        <p:sp>
          <p:nvSpPr>
            <p:cNvPr id="39" name="Text Box 38">
              <a:extLst>
                <a:ext uri="{FF2B5EF4-FFF2-40B4-BE49-F238E27FC236}">
                  <a16:creationId xmlns:a16="http://schemas.microsoft.com/office/drawing/2014/main" id="{11990666-FC98-2C49-A364-B2C062CAA2DC}"/>
                </a:ext>
              </a:extLst>
            </p:cNvPr>
            <p:cNvSpPr txBox="1">
              <a:spLocks noChangeArrowheads="1"/>
            </p:cNvSpPr>
            <p:nvPr/>
          </p:nvSpPr>
          <p:spPr bwMode="auto">
            <a:xfrm>
              <a:off x="1152" y="2428"/>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solidFill>
                    <a:srgbClr val="FF0000"/>
                  </a:solidFill>
                  <a:latin typeface="Arial" pitchFamily="34" charset="0"/>
                </a:rPr>
                <a:t>Logic Design</a:t>
              </a:r>
            </a:p>
          </p:txBody>
        </p:sp>
        <p:sp>
          <p:nvSpPr>
            <p:cNvPr id="40" name="Text Box 39">
              <a:extLst>
                <a:ext uri="{FF2B5EF4-FFF2-40B4-BE49-F238E27FC236}">
                  <a16:creationId xmlns:a16="http://schemas.microsoft.com/office/drawing/2014/main" id="{9CA76B81-2D3A-F84A-89D4-03AE0022894A}"/>
                </a:ext>
              </a:extLst>
            </p:cNvPr>
            <p:cNvSpPr txBox="1">
              <a:spLocks noChangeArrowheads="1"/>
            </p:cNvSpPr>
            <p:nvPr/>
          </p:nvSpPr>
          <p:spPr bwMode="auto">
            <a:xfrm>
              <a:off x="1152" y="2976"/>
              <a:ext cx="14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Circuit Design</a:t>
              </a:r>
            </a:p>
          </p:txBody>
        </p:sp>
        <p:cxnSp>
          <p:nvCxnSpPr>
            <p:cNvPr id="41" name="AutoShape 40">
              <a:extLst>
                <a:ext uri="{FF2B5EF4-FFF2-40B4-BE49-F238E27FC236}">
                  <a16:creationId xmlns:a16="http://schemas.microsoft.com/office/drawing/2014/main" id="{3DF2B03B-82DB-F340-A2A6-0A8219BFAA58}"/>
                </a:ext>
              </a:extLst>
            </p:cNvPr>
            <p:cNvCxnSpPr>
              <a:cxnSpLocks noChangeShapeType="1"/>
            </p:cNvCxnSpPr>
            <p:nvPr/>
          </p:nvCxnSpPr>
          <p:spPr bwMode="auto">
            <a:xfrm>
              <a:off x="1824" y="1584"/>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2" name="Text Box 41">
              <a:extLst>
                <a:ext uri="{FF2B5EF4-FFF2-40B4-BE49-F238E27FC236}">
                  <a16:creationId xmlns:a16="http://schemas.microsoft.com/office/drawing/2014/main" id="{1FC4775B-15F9-854E-AEC4-5E835D1A7BAA}"/>
                </a:ext>
              </a:extLst>
            </p:cNvPr>
            <p:cNvSpPr txBox="1">
              <a:spLocks noChangeArrowheads="1"/>
            </p:cNvSpPr>
            <p:nvPr/>
          </p:nvSpPr>
          <p:spPr bwMode="auto">
            <a:xfrm>
              <a:off x="3264" y="2160"/>
              <a:ext cx="1968" cy="461"/>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spcBef>
                  <a:spcPct val="50000"/>
                </a:spcBef>
              </a:pPr>
              <a:r>
                <a:rPr lang="en-US" altLang="zh-TW" sz="1600" b="1" dirty="0">
                  <a:latin typeface="Arial" pitchFamily="34" charset="0"/>
                </a:rPr>
                <a:t>X=(AB*CD)+(A+D)+(A(B+C))</a:t>
              </a:r>
            </a:p>
            <a:p>
              <a:pPr>
                <a:spcBef>
                  <a:spcPct val="50000"/>
                </a:spcBef>
              </a:pPr>
              <a:r>
                <a:rPr lang="en-US" altLang="zh-TW" sz="1600" b="1" dirty="0">
                  <a:latin typeface="Arial" pitchFamily="34" charset="0"/>
                </a:rPr>
                <a:t>Y=(A(B+C))+AC+D+A(BC+D))</a:t>
              </a:r>
            </a:p>
          </p:txBody>
        </p:sp>
        <p:sp>
          <p:nvSpPr>
            <p:cNvPr id="43" name="Rectangle 42">
              <a:extLst>
                <a:ext uri="{FF2B5EF4-FFF2-40B4-BE49-F238E27FC236}">
                  <a16:creationId xmlns:a16="http://schemas.microsoft.com/office/drawing/2014/main" id="{490E737E-48B7-3145-864B-90A240D03FED}"/>
                </a:ext>
              </a:extLst>
            </p:cNvPr>
            <p:cNvSpPr>
              <a:spLocks noChangeArrowheads="1"/>
            </p:cNvSpPr>
            <p:nvPr/>
          </p:nvSpPr>
          <p:spPr bwMode="auto">
            <a:xfrm>
              <a:off x="4320" y="3360"/>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4" name="Rectangle 43">
              <a:extLst>
                <a:ext uri="{FF2B5EF4-FFF2-40B4-BE49-F238E27FC236}">
                  <a16:creationId xmlns:a16="http://schemas.microsoft.com/office/drawing/2014/main" id="{464DDBB4-3F18-084A-A5EE-1F579E7A53EF}"/>
                </a:ext>
              </a:extLst>
            </p:cNvPr>
            <p:cNvSpPr>
              <a:spLocks noChangeArrowheads="1"/>
            </p:cNvSpPr>
            <p:nvPr/>
          </p:nvSpPr>
          <p:spPr bwMode="auto">
            <a:xfrm>
              <a:off x="4320" y="278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5" name="Rectangle 44">
              <a:extLst>
                <a:ext uri="{FF2B5EF4-FFF2-40B4-BE49-F238E27FC236}">
                  <a16:creationId xmlns:a16="http://schemas.microsoft.com/office/drawing/2014/main" id="{056F65FD-EF6A-E34F-94FA-FCCAF9686CEB}"/>
                </a:ext>
              </a:extLst>
            </p:cNvPr>
            <p:cNvSpPr>
              <a:spLocks noChangeArrowheads="1"/>
            </p:cNvSpPr>
            <p:nvPr/>
          </p:nvSpPr>
          <p:spPr bwMode="auto">
            <a:xfrm>
              <a:off x="3792" y="3360"/>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6" name="Rectangle 45">
              <a:extLst>
                <a:ext uri="{FF2B5EF4-FFF2-40B4-BE49-F238E27FC236}">
                  <a16:creationId xmlns:a16="http://schemas.microsoft.com/office/drawing/2014/main" id="{04E360F0-4FB1-0445-B73D-4ACB6AFBDCB1}"/>
                </a:ext>
              </a:extLst>
            </p:cNvPr>
            <p:cNvSpPr>
              <a:spLocks noChangeArrowheads="1"/>
            </p:cNvSpPr>
            <p:nvPr/>
          </p:nvSpPr>
          <p:spPr bwMode="auto">
            <a:xfrm>
              <a:off x="3792" y="278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47" name="AutoShape 46">
              <a:extLst>
                <a:ext uri="{FF2B5EF4-FFF2-40B4-BE49-F238E27FC236}">
                  <a16:creationId xmlns:a16="http://schemas.microsoft.com/office/drawing/2014/main" id="{4F516772-1B9B-A646-83F9-8EED0EBB291F}"/>
                </a:ext>
              </a:extLst>
            </p:cNvPr>
            <p:cNvCxnSpPr>
              <a:cxnSpLocks noChangeShapeType="1"/>
              <a:stCxn id="46" idx="3"/>
              <a:endCxn id="15" idx="1"/>
            </p:cNvCxnSpPr>
            <p:nvPr/>
          </p:nvCxnSpPr>
          <p:spPr bwMode="auto">
            <a:xfrm>
              <a:off x="3849" y="2808"/>
              <a:ext cx="17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8" name="AutoShape 47">
              <a:extLst>
                <a:ext uri="{FF2B5EF4-FFF2-40B4-BE49-F238E27FC236}">
                  <a16:creationId xmlns:a16="http://schemas.microsoft.com/office/drawing/2014/main" id="{097D55D7-B503-5D4C-A9BF-E540728D5EAC}"/>
                </a:ext>
              </a:extLst>
            </p:cNvPr>
            <p:cNvCxnSpPr>
              <a:cxnSpLocks noChangeShapeType="1"/>
              <a:stCxn id="45" idx="3"/>
              <a:endCxn id="14" idx="1"/>
            </p:cNvCxnSpPr>
            <p:nvPr/>
          </p:nvCxnSpPr>
          <p:spPr bwMode="auto">
            <a:xfrm>
              <a:off x="3849" y="3384"/>
              <a:ext cx="17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9" name="Rectangle 48">
              <a:extLst>
                <a:ext uri="{FF2B5EF4-FFF2-40B4-BE49-F238E27FC236}">
                  <a16:creationId xmlns:a16="http://schemas.microsoft.com/office/drawing/2014/main" id="{5459E2DC-0F42-FF4A-AF8E-0903D63C597A}"/>
                </a:ext>
              </a:extLst>
            </p:cNvPr>
            <p:cNvSpPr>
              <a:spLocks noChangeArrowheads="1"/>
            </p:cNvSpPr>
            <p:nvPr/>
          </p:nvSpPr>
          <p:spPr bwMode="auto">
            <a:xfrm>
              <a:off x="4848" y="302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50" name="AutoShape 49">
              <a:extLst>
                <a:ext uri="{FF2B5EF4-FFF2-40B4-BE49-F238E27FC236}">
                  <a16:creationId xmlns:a16="http://schemas.microsoft.com/office/drawing/2014/main" id="{96B447C0-9940-6D48-8454-E23AE7DB8DFC}"/>
                </a:ext>
              </a:extLst>
            </p:cNvPr>
            <p:cNvCxnSpPr>
              <a:cxnSpLocks noChangeShapeType="1"/>
            </p:cNvCxnSpPr>
            <p:nvPr/>
          </p:nvCxnSpPr>
          <p:spPr bwMode="auto">
            <a:xfrm>
              <a:off x="1824" y="2688"/>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1" name="AutoShape 50">
              <a:extLst>
                <a:ext uri="{FF2B5EF4-FFF2-40B4-BE49-F238E27FC236}">
                  <a16:creationId xmlns:a16="http://schemas.microsoft.com/office/drawing/2014/main" id="{22AE31A3-960F-904A-B4D3-502BC8863958}"/>
                </a:ext>
              </a:extLst>
            </p:cNvPr>
            <p:cNvCxnSpPr>
              <a:cxnSpLocks noChangeShapeType="1"/>
            </p:cNvCxnSpPr>
            <p:nvPr/>
          </p:nvCxnSpPr>
          <p:spPr bwMode="auto">
            <a:xfrm>
              <a:off x="1824" y="2112"/>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2" name="AutoShape 51">
              <a:extLst>
                <a:ext uri="{FF2B5EF4-FFF2-40B4-BE49-F238E27FC236}">
                  <a16:creationId xmlns:a16="http://schemas.microsoft.com/office/drawing/2014/main" id="{02591C23-47B2-3A45-9446-45E64DCFC6B0}"/>
                </a:ext>
              </a:extLst>
            </p:cNvPr>
            <p:cNvCxnSpPr>
              <a:cxnSpLocks noChangeShapeType="1"/>
            </p:cNvCxnSpPr>
            <p:nvPr/>
          </p:nvCxnSpPr>
          <p:spPr bwMode="auto">
            <a:xfrm>
              <a:off x="1824" y="3264"/>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3" name="AutoShape 52">
              <a:extLst>
                <a:ext uri="{FF2B5EF4-FFF2-40B4-BE49-F238E27FC236}">
                  <a16:creationId xmlns:a16="http://schemas.microsoft.com/office/drawing/2014/main" id="{BBE95782-8D3B-DC4C-871E-AD3A3E8E93CA}"/>
                </a:ext>
              </a:extLst>
            </p:cNvPr>
            <p:cNvCxnSpPr>
              <a:cxnSpLocks noChangeShapeType="1"/>
              <a:stCxn id="49" idx="3"/>
            </p:cNvCxnSpPr>
            <p:nvPr/>
          </p:nvCxnSpPr>
          <p:spPr bwMode="auto">
            <a:xfrm>
              <a:off x="4905" y="3048"/>
              <a:ext cx="231"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54" name="Slide Number Placeholder 1">
            <a:extLst>
              <a:ext uri="{FF2B5EF4-FFF2-40B4-BE49-F238E27FC236}">
                <a16:creationId xmlns:a16="http://schemas.microsoft.com/office/drawing/2014/main" id="{BF0D9EBD-F6CB-9A47-A382-4E03064C366C}"/>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11</a:t>
            </a:fld>
            <a:endParaRPr lang="en-US"/>
          </a:p>
        </p:txBody>
      </p:sp>
    </p:spTree>
    <p:extLst>
      <p:ext uri="{BB962C8B-B14F-4D97-AF65-F5344CB8AC3E}">
        <p14:creationId xmlns:p14="http://schemas.microsoft.com/office/powerpoint/2010/main" val="945733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4DBD6-FC33-0346-8CB6-155D72781261}"/>
              </a:ext>
            </a:extLst>
          </p:cNvPr>
          <p:cNvSpPr>
            <a:spLocks noGrp="1"/>
          </p:cNvSpPr>
          <p:nvPr>
            <p:ph type="title"/>
          </p:nvPr>
        </p:nvSpPr>
        <p:spPr/>
        <p:txBody>
          <a:bodyPr/>
          <a:lstStyle/>
          <a:p>
            <a:r>
              <a:rPr lang="en-US" dirty="0"/>
              <a:t>Silicon Compiler: Back-end</a:t>
            </a:r>
          </a:p>
        </p:txBody>
      </p:sp>
      <p:grpSp>
        <p:nvGrpSpPr>
          <p:cNvPr id="4" name="Group 3">
            <a:extLst>
              <a:ext uri="{FF2B5EF4-FFF2-40B4-BE49-F238E27FC236}">
                <a16:creationId xmlns:a16="http://schemas.microsoft.com/office/drawing/2014/main" id="{8B93FBFF-46D3-534E-BC73-214B1A398C14}"/>
              </a:ext>
            </a:extLst>
          </p:cNvPr>
          <p:cNvGrpSpPr>
            <a:grpSpLocks/>
          </p:cNvGrpSpPr>
          <p:nvPr/>
        </p:nvGrpSpPr>
        <p:grpSpPr bwMode="auto">
          <a:xfrm>
            <a:off x="2786743" y="1666763"/>
            <a:ext cx="6618514" cy="4707853"/>
            <a:chOff x="1482" y="1392"/>
            <a:chExt cx="2934" cy="2087"/>
          </a:xfrm>
        </p:grpSpPr>
        <p:sp>
          <p:nvSpPr>
            <p:cNvPr id="5" name="Text Box 4">
              <a:extLst>
                <a:ext uri="{FF2B5EF4-FFF2-40B4-BE49-F238E27FC236}">
                  <a16:creationId xmlns:a16="http://schemas.microsoft.com/office/drawing/2014/main" id="{C7EA8B37-5A58-A74F-BE39-CD890A1389F4}"/>
                </a:ext>
              </a:extLst>
            </p:cNvPr>
            <p:cNvSpPr txBox="1">
              <a:spLocks noChangeArrowheads="1"/>
            </p:cNvSpPr>
            <p:nvPr/>
          </p:nvSpPr>
          <p:spPr bwMode="auto">
            <a:xfrm>
              <a:off x="1482" y="1705"/>
              <a:ext cx="1356" cy="24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Physical Design</a:t>
              </a:r>
            </a:p>
          </p:txBody>
        </p:sp>
        <p:sp>
          <p:nvSpPr>
            <p:cNvPr id="6" name="Text Box 5">
              <a:extLst>
                <a:ext uri="{FF2B5EF4-FFF2-40B4-BE49-F238E27FC236}">
                  <a16:creationId xmlns:a16="http://schemas.microsoft.com/office/drawing/2014/main" id="{8500E93A-3D3B-5945-981D-F57BCB69E43E}"/>
                </a:ext>
              </a:extLst>
            </p:cNvPr>
            <p:cNvSpPr txBox="1">
              <a:spLocks noChangeArrowheads="1"/>
            </p:cNvSpPr>
            <p:nvPr/>
          </p:nvSpPr>
          <p:spPr bwMode="auto">
            <a:xfrm>
              <a:off x="1482" y="2345"/>
              <a:ext cx="1356" cy="24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Fabrication</a:t>
              </a:r>
            </a:p>
          </p:txBody>
        </p:sp>
        <p:sp>
          <p:nvSpPr>
            <p:cNvPr id="7" name="Text Box 6">
              <a:extLst>
                <a:ext uri="{FF2B5EF4-FFF2-40B4-BE49-F238E27FC236}">
                  <a16:creationId xmlns:a16="http://schemas.microsoft.com/office/drawing/2014/main" id="{20115AFD-1928-F34C-915E-6C03373BB0E4}"/>
                </a:ext>
              </a:extLst>
            </p:cNvPr>
            <p:cNvSpPr txBox="1">
              <a:spLocks noChangeArrowheads="1"/>
            </p:cNvSpPr>
            <p:nvPr/>
          </p:nvSpPr>
          <p:spPr bwMode="auto">
            <a:xfrm>
              <a:off x="1482" y="2970"/>
              <a:ext cx="1356" cy="24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Packaging</a:t>
              </a:r>
            </a:p>
          </p:txBody>
        </p:sp>
        <p:cxnSp>
          <p:nvCxnSpPr>
            <p:cNvPr id="8" name="AutoShape 7">
              <a:extLst>
                <a:ext uri="{FF2B5EF4-FFF2-40B4-BE49-F238E27FC236}">
                  <a16:creationId xmlns:a16="http://schemas.microsoft.com/office/drawing/2014/main" id="{A629B986-92F2-F849-B5B0-7FDF5BE6C23B}"/>
                </a:ext>
              </a:extLst>
            </p:cNvPr>
            <p:cNvCxnSpPr>
              <a:cxnSpLocks noChangeShapeType="1"/>
              <a:stCxn id="5" idx="2"/>
              <a:endCxn id="6" idx="0"/>
            </p:cNvCxnSpPr>
            <p:nvPr/>
          </p:nvCxnSpPr>
          <p:spPr bwMode="auto">
            <a:xfrm>
              <a:off x="2160" y="1963"/>
              <a:ext cx="0" cy="37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AutoShape 8">
              <a:extLst>
                <a:ext uri="{FF2B5EF4-FFF2-40B4-BE49-F238E27FC236}">
                  <a16:creationId xmlns:a16="http://schemas.microsoft.com/office/drawing/2014/main" id="{2D8352CA-F1B1-A84E-9CDB-2D7173091C98}"/>
                </a:ext>
              </a:extLst>
            </p:cNvPr>
            <p:cNvCxnSpPr>
              <a:cxnSpLocks noChangeShapeType="1"/>
              <a:stCxn id="6" idx="2"/>
              <a:endCxn id="7" idx="0"/>
            </p:cNvCxnSpPr>
            <p:nvPr/>
          </p:nvCxnSpPr>
          <p:spPr bwMode="auto">
            <a:xfrm>
              <a:off x="2160" y="2603"/>
              <a:ext cx="0" cy="358"/>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9">
              <a:extLst>
                <a:ext uri="{FF2B5EF4-FFF2-40B4-BE49-F238E27FC236}">
                  <a16:creationId xmlns:a16="http://schemas.microsoft.com/office/drawing/2014/main" id="{E8614ACF-EA19-B84A-B72C-08C4A55272AD}"/>
                </a:ext>
              </a:extLst>
            </p:cNvPr>
            <p:cNvCxnSpPr>
              <a:cxnSpLocks noChangeShapeType="1"/>
              <a:endCxn id="5" idx="0"/>
            </p:cNvCxnSpPr>
            <p:nvPr/>
          </p:nvCxnSpPr>
          <p:spPr bwMode="auto">
            <a:xfrm>
              <a:off x="2160" y="1392"/>
              <a:ext cx="0" cy="304"/>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11" name="Picture 10" descr="diamond">
              <a:extLst>
                <a:ext uri="{FF2B5EF4-FFF2-40B4-BE49-F238E27FC236}">
                  <a16:creationId xmlns:a16="http://schemas.microsoft.com/office/drawing/2014/main" id="{C0F559FF-B09C-2C45-82D9-E670511860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4" y="2282"/>
              <a:ext cx="480"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11">
              <a:extLst>
                <a:ext uri="{FF2B5EF4-FFF2-40B4-BE49-F238E27FC236}">
                  <a16:creationId xmlns:a16="http://schemas.microsoft.com/office/drawing/2014/main" id="{26D8BD78-4C18-7341-AC0E-61108551C543}"/>
                </a:ext>
              </a:extLst>
            </p:cNvPr>
            <p:cNvGraphicFramePr>
              <a:graphicFrameLocks noChangeAspect="1"/>
            </p:cNvGraphicFramePr>
            <p:nvPr/>
          </p:nvGraphicFramePr>
          <p:xfrm>
            <a:off x="3696" y="2928"/>
            <a:ext cx="720" cy="551"/>
          </p:xfrm>
          <a:graphic>
            <a:graphicData uri="http://schemas.openxmlformats.org/presentationml/2006/ole">
              <mc:AlternateContent xmlns:mc="http://schemas.openxmlformats.org/markup-compatibility/2006">
                <mc:Choice xmlns:v="urn:schemas-microsoft-com:vml" Requires="v">
                  <p:oleObj name="CorelDRAW" r:id="rId3" imgW="6448425" imgH="4171950" progId="CorelDraw.Graphic.7">
                    <p:embed/>
                  </p:oleObj>
                </mc:Choice>
                <mc:Fallback>
                  <p:oleObj name="CorelDRAW" r:id="rId3" imgW="6448425" imgH="4171950" progId="CorelDraw.Graphic.7">
                    <p:embed/>
                    <p:pic>
                      <p:nvPicPr>
                        <p:cNvPr id="205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 y="2928"/>
                          <a:ext cx="720" cy="551"/>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 name="Group 12">
              <a:extLst>
                <a:ext uri="{FF2B5EF4-FFF2-40B4-BE49-F238E27FC236}">
                  <a16:creationId xmlns:a16="http://schemas.microsoft.com/office/drawing/2014/main" id="{C0436C39-86B5-6246-B1AE-302F540977AF}"/>
                </a:ext>
              </a:extLst>
            </p:cNvPr>
            <p:cNvGrpSpPr>
              <a:grpSpLocks/>
            </p:cNvGrpSpPr>
            <p:nvPr/>
          </p:nvGrpSpPr>
          <p:grpSpPr bwMode="auto">
            <a:xfrm>
              <a:off x="3744" y="1546"/>
              <a:ext cx="576" cy="566"/>
              <a:chOff x="3164" y="620"/>
              <a:chExt cx="676" cy="662"/>
            </a:xfrm>
          </p:grpSpPr>
          <p:sp>
            <p:nvSpPr>
              <p:cNvPr id="14" name="Rectangle 13">
                <a:extLst>
                  <a:ext uri="{FF2B5EF4-FFF2-40B4-BE49-F238E27FC236}">
                    <a16:creationId xmlns:a16="http://schemas.microsoft.com/office/drawing/2014/main" id="{07C33472-2BE5-364C-BBDD-2BB2B600D890}"/>
                  </a:ext>
                </a:extLst>
              </p:cNvPr>
              <p:cNvSpPr>
                <a:spLocks noChangeArrowheads="1"/>
              </p:cNvSpPr>
              <p:nvPr/>
            </p:nvSpPr>
            <p:spPr bwMode="auto">
              <a:xfrm>
                <a:off x="3168" y="624"/>
                <a:ext cx="672" cy="65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5" name="Freeform 14">
                <a:extLst>
                  <a:ext uri="{FF2B5EF4-FFF2-40B4-BE49-F238E27FC236}">
                    <a16:creationId xmlns:a16="http://schemas.microsoft.com/office/drawing/2014/main" id="{FA9FD2DA-B94F-A14A-8559-2094B483B4EE}"/>
                  </a:ext>
                </a:extLst>
              </p:cNvPr>
              <p:cNvSpPr>
                <a:spLocks/>
              </p:cNvSpPr>
              <p:nvPr/>
            </p:nvSpPr>
            <p:spPr bwMode="auto">
              <a:xfrm>
                <a:off x="3495" y="953"/>
                <a:ext cx="184" cy="93"/>
              </a:xfrm>
              <a:custGeom>
                <a:avLst/>
                <a:gdLst>
                  <a:gd name="T0" fmla="*/ 12 w 367"/>
                  <a:gd name="T1" fmla="*/ 5 h 187"/>
                  <a:gd name="T2" fmla="*/ 12 w 367"/>
                  <a:gd name="T3" fmla="*/ 1 h 187"/>
                  <a:gd name="T4" fmla="*/ 0 w 367"/>
                  <a:gd name="T5" fmla="*/ 1 h 187"/>
                  <a:gd name="T6" fmla="*/ 0 w 367"/>
                  <a:gd name="T7" fmla="*/ 0 h 187"/>
                  <a:gd name="T8" fmla="*/ 12 w 367"/>
                  <a:gd name="T9" fmla="*/ 5 h 187"/>
                  <a:gd name="T10" fmla="*/ 0 60000 65536"/>
                  <a:gd name="T11" fmla="*/ 0 60000 65536"/>
                  <a:gd name="T12" fmla="*/ 0 60000 65536"/>
                  <a:gd name="T13" fmla="*/ 0 60000 65536"/>
                  <a:gd name="T14" fmla="*/ 0 60000 65536"/>
                  <a:gd name="T15" fmla="*/ 0 w 367"/>
                  <a:gd name="T16" fmla="*/ 0 h 187"/>
                  <a:gd name="T17" fmla="*/ 367 w 367"/>
                  <a:gd name="T18" fmla="*/ 187 h 187"/>
                </a:gdLst>
                <a:ahLst/>
                <a:cxnLst>
                  <a:cxn ang="T10">
                    <a:pos x="T0" y="T1"/>
                  </a:cxn>
                  <a:cxn ang="T11">
                    <a:pos x="T2" y="T3"/>
                  </a:cxn>
                  <a:cxn ang="T12">
                    <a:pos x="T4" y="T5"/>
                  </a:cxn>
                  <a:cxn ang="T13">
                    <a:pos x="T6" y="T7"/>
                  </a:cxn>
                  <a:cxn ang="T14">
                    <a:pos x="T8" y="T9"/>
                  </a:cxn>
                </a:cxnLst>
                <a:rect l="T15" t="T16" r="T17" b="T18"/>
                <a:pathLst>
                  <a:path w="367" h="187">
                    <a:moveTo>
                      <a:pt x="367" y="187"/>
                    </a:moveTo>
                    <a:lnTo>
                      <a:pt x="367" y="58"/>
                    </a:lnTo>
                    <a:lnTo>
                      <a:pt x="0" y="58"/>
                    </a:lnTo>
                    <a:lnTo>
                      <a:pt x="0" y="0"/>
                    </a:lnTo>
                    <a:lnTo>
                      <a:pt x="367" y="18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6" name="Freeform 15">
                <a:extLst>
                  <a:ext uri="{FF2B5EF4-FFF2-40B4-BE49-F238E27FC236}">
                    <a16:creationId xmlns:a16="http://schemas.microsoft.com/office/drawing/2014/main" id="{EC9414BA-1401-B94F-B1A3-551AC4B83981}"/>
                  </a:ext>
                </a:extLst>
              </p:cNvPr>
              <p:cNvSpPr>
                <a:spLocks/>
              </p:cNvSpPr>
              <p:nvPr/>
            </p:nvSpPr>
            <p:spPr bwMode="auto">
              <a:xfrm>
                <a:off x="3495" y="953"/>
                <a:ext cx="184" cy="93"/>
              </a:xfrm>
              <a:custGeom>
                <a:avLst/>
                <a:gdLst>
                  <a:gd name="T0" fmla="*/ 12 w 367"/>
                  <a:gd name="T1" fmla="*/ 5 h 187"/>
                  <a:gd name="T2" fmla="*/ 12 w 367"/>
                  <a:gd name="T3" fmla="*/ 1 h 187"/>
                  <a:gd name="T4" fmla="*/ 0 w 367"/>
                  <a:gd name="T5" fmla="*/ 1 h 187"/>
                  <a:gd name="T6" fmla="*/ 0 w 367"/>
                  <a:gd name="T7" fmla="*/ 0 h 187"/>
                  <a:gd name="T8" fmla="*/ 0 60000 65536"/>
                  <a:gd name="T9" fmla="*/ 0 60000 65536"/>
                  <a:gd name="T10" fmla="*/ 0 60000 65536"/>
                  <a:gd name="T11" fmla="*/ 0 60000 65536"/>
                  <a:gd name="T12" fmla="*/ 0 w 367"/>
                  <a:gd name="T13" fmla="*/ 0 h 187"/>
                  <a:gd name="T14" fmla="*/ 367 w 367"/>
                  <a:gd name="T15" fmla="*/ 187 h 187"/>
                </a:gdLst>
                <a:ahLst/>
                <a:cxnLst>
                  <a:cxn ang="T8">
                    <a:pos x="T0" y="T1"/>
                  </a:cxn>
                  <a:cxn ang="T9">
                    <a:pos x="T2" y="T3"/>
                  </a:cxn>
                  <a:cxn ang="T10">
                    <a:pos x="T4" y="T5"/>
                  </a:cxn>
                  <a:cxn ang="T11">
                    <a:pos x="T6" y="T7"/>
                  </a:cxn>
                </a:cxnLst>
                <a:rect l="T12" t="T13" r="T14" b="T15"/>
                <a:pathLst>
                  <a:path w="367" h="187">
                    <a:moveTo>
                      <a:pt x="367" y="187"/>
                    </a:moveTo>
                    <a:lnTo>
                      <a:pt x="367" y="58"/>
                    </a:lnTo>
                    <a:lnTo>
                      <a:pt x="0" y="58"/>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7" name="Freeform 16">
                <a:extLst>
                  <a:ext uri="{FF2B5EF4-FFF2-40B4-BE49-F238E27FC236}">
                    <a16:creationId xmlns:a16="http://schemas.microsoft.com/office/drawing/2014/main" id="{AC67EA59-D90A-C14C-80FA-9D2F6BCE2694}"/>
                  </a:ext>
                </a:extLst>
              </p:cNvPr>
              <p:cNvSpPr>
                <a:spLocks/>
              </p:cNvSpPr>
              <p:nvPr/>
            </p:nvSpPr>
            <p:spPr bwMode="auto">
              <a:xfrm>
                <a:off x="3604" y="823"/>
                <a:ext cx="1" cy="90"/>
              </a:xfrm>
              <a:custGeom>
                <a:avLst/>
                <a:gdLst>
                  <a:gd name="T0" fmla="*/ 0 w 1"/>
                  <a:gd name="T1" fmla="*/ 6 h 180"/>
                  <a:gd name="T2" fmla="*/ 0 w 1"/>
                  <a:gd name="T3" fmla="*/ 0 h 180"/>
                  <a:gd name="T4" fmla="*/ 0 w 1"/>
                  <a:gd name="T5" fmla="*/ 6 h 180"/>
                  <a:gd name="T6" fmla="*/ 0 60000 65536"/>
                  <a:gd name="T7" fmla="*/ 0 60000 65536"/>
                  <a:gd name="T8" fmla="*/ 0 60000 65536"/>
                  <a:gd name="T9" fmla="*/ 0 w 1"/>
                  <a:gd name="T10" fmla="*/ 0 h 180"/>
                  <a:gd name="T11" fmla="*/ 1 w 1"/>
                  <a:gd name="T12" fmla="*/ 180 h 180"/>
                </a:gdLst>
                <a:ahLst/>
                <a:cxnLst>
                  <a:cxn ang="T6">
                    <a:pos x="T0" y="T1"/>
                  </a:cxn>
                  <a:cxn ang="T7">
                    <a:pos x="T2" y="T3"/>
                  </a:cxn>
                  <a:cxn ang="T8">
                    <a:pos x="T4" y="T5"/>
                  </a:cxn>
                </a:cxnLst>
                <a:rect l="T9" t="T10" r="T11" b="T12"/>
                <a:pathLst>
                  <a:path w="1" h="180">
                    <a:moveTo>
                      <a:pt x="0" y="180"/>
                    </a:moveTo>
                    <a:lnTo>
                      <a:pt x="0" y="0"/>
                    </a:lnTo>
                    <a:lnTo>
                      <a:pt x="0" y="18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8" name="Line 17">
                <a:extLst>
                  <a:ext uri="{FF2B5EF4-FFF2-40B4-BE49-F238E27FC236}">
                    <a16:creationId xmlns:a16="http://schemas.microsoft.com/office/drawing/2014/main" id="{7AFAC0D9-E38F-0341-B91D-3C153E6D3AA9}"/>
                  </a:ext>
                </a:extLst>
              </p:cNvPr>
              <p:cNvSpPr>
                <a:spLocks noChangeShapeType="1"/>
              </p:cNvSpPr>
              <p:nvPr/>
            </p:nvSpPr>
            <p:spPr bwMode="auto">
              <a:xfrm flipV="1">
                <a:off x="3604" y="823"/>
                <a:ext cx="1"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Freeform 18">
                <a:extLst>
                  <a:ext uri="{FF2B5EF4-FFF2-40B4-BE49-F238E27FC236}">
                    <a16:creationId xmlns:a16="http://schemas.microsoft.com/office/drawing/2014/main" id="{2B28093E-5197-844C-85B3-B9BC51A86525}"/>
                  </a:ext>
                </a:extLst>
              </p:cNvPr>
              <p:cNvSpPr>
                <a:spLocks/>
              </p:cNvSpPr>
              <p:nvPr/>
            </p:nvSpPr>
            <p:spPr bwMode="auto">
              <a:xfrm>
                <a:off x="3604" y="633"/>
                <a:ext cx="1" cy="39"/>
              </a:xfrm>
              <a:custGeom>
                <a:avLst/>
                <a:gdLst>
                  <a:gd name="T0" fmla="*/ 0 w 1"/>
                  <a:gd name="T1" fmla="*/ 0 h 77"/>
                  <a:gd name="T2" fmla="*/ 0 w 1"/>
                  <a:gd name="T3" fmla="*/ 3 h 77"/>
                  <a:gd name="T4" fmla="*/ 0 w 1"/>
                  <a:gd name="T5" fmla="*/ 0 h 77"/>
                  <a:gd name="T6" fmla="*/ 0 60000 65536"/>
                  <a:gd name="T7" fmla="*/ 0 60000 65536"/>
                  <a:gd name="T8" fmla="*/ 0 60000 65536"/>
                  <a:gd name="T9" fmla="*/ 0 w 1"/>
                  <a:gd name="T10" fmla="*/ 0 h 77"/>
                  <a:gd name="T11" fmla="*/ 1 w 1"/>
                  <a:gd name="T12" fmla="*/ 77 h 77"/>
                </a:gdLst>
                <a:ahLst/>
                <a:cxnLst>
                  <a:cxn ang="T6">
                    <a:pos x="T0" y="T1"/>
                  </a:cxn>
                  <a:cxn ang="T7">
                    <a:pos x="T2" y="T3"/>
                  </a:cxn>
                  <a:cxn ang="T8">
                    <a:pos x="T4" y="T5"/>
                  </a:cxn>
                </a:cxnLst>
                <a:rect l="T9" t="T10" r="T11" b="T12"/>
                <a:pathLst>
                  <a:path w="1" h="77">
                    <a:moveTo>
                      <a:pt x="0" y="0"/>
                    </a:moveTo>
                    <a:lnTo>
                      <a:pt x="0" y="7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0" name="Line 19">
                <a:extLst>
                  <a:ext uri="{FF2B5EF4-FFF2-40B4-BE49-F238E27FC236}">
                    <a16:creationId xmlns:a16="http://schemas.microsoft.com/office/drawing/2014/main" id="{6F66E4A8-5B52-FF44-A9A5-41C77FAC4A67}"/>
                  </a:ext>
                </a:extLst>
              </p:cNvPr>
              <p:cNvSpPr>
                <a:spLocks noChangeShapeType="1"/>
              </p:cNvSpPr>
              <p:nvPr/>
            </p:nvSpPr>
            <p:spPr bwMode="auto">
              <a:xfrm>
                <a:off x="3604" y="633"/>
                <a:ext cx="1" cy="3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1" name="Freeform 20">
                <a:extLst>
                  <a:ext uri="{FF2B5EF4-FFF2-40B4-BE49-F238E27FC236}">
                    <a16:creationId xmlns:a16="http://schemas.microsoft.com/office/drawing/2014/main" id="{B4CD6D3F-F64A-DD43-AA88-A53EC303D99D}"/>
                  </a:ext>
                </a:extLst>
              </p:cNvPr>
              <p:cNvSpPr>
                <a:spLocks/>
              </p:cNvSpPr>
              <p:nvPr/>
            </p:nvSpPr>
            <p:spPr bwMode="auto">
              <a:xfrm>
                <a:off x="3164" y="109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2" name="Line 21">
                <a:extLst>
                  <a:ext uri="{FF2B5EF4-FFF2-40B4-BE49-F238E27FC236}">
                    <a16:creationId xmlns:a16="http://schemas.microsoft.com/office/drawing/2014/main" id="{1EAAB6F6-03C3-4F4C-842D-7695090361B9}"/>
                  </a:ext>
                </a:extLst>
              </p:cNvPr>
              <p:cNvSpPr>
                <a:spLocks noChangeShapeType="1"/>
              </p:cNvSpPr>
              <p:nvPr/>
            </p:nvSpPr>
            <p:spPr bwMode="auto">
              <a:xfrm>
                <a:off x="3164" y="109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Freeform 22">
                <a:extLst>
                  <a:ext uri="{FF2B5EF4-FFF2-40B4-BE49-F238E27FC236}">
                    <a16:creationId xmlns:a16="http://schemas.microsoft.com/office/drawing/2014/main" id="{80D2078B-2755-9740-A90E-1C47957BBD4B}"/>
                  </a:ext>
                </a:extLst>
              </p:cNvPr>
              <p:cNvSpPr>
                <a:spLocks/>
              </p:cNvSpPr>
              <p:nvPr/>
            </p:nvSpPr>
            <p:spPr bwMode="auto">
              <a:xfrm>
                <a:off x="3177" y="1107"/>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4" name="Line 23">
                <a:extLst>
                  <a:ext uri="{FF2B5EF4-FFF2-40B4-BE49-F238E27FC236}">
                    <a16:creationId xmlns:a16="http://schemas.microsoft.com/office/drawing/2014/main" id="{887A819D-CEC9-054E-80BC-63CF0BBEC37E}"/>
                  </a:ext>
                </a:extLst>
              </p:cNvPr>
              <p:cNvSpPr>
                <a:spLocks noChangeShapeType="1"/>
              </p:cNvSpPr>
              <p:nvPr/>
            </p:nvSpPr>
            <p:spPr bwMode="auto">
              <a:xfrm>
                <a:off x="3177" y="1107"/>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5" name="Freeform 24">
                <a:extLst>
                  <a:ext uri="{FF2B5EF4-FFF2-40B4-BE49-F238E27FC236}">
                    <a16:creationId xmlns:a16="http://schemas.microsoft.com/office/drawing/2014/main" id="{83F9E0C8-7F5E-8A49-B4CD-71CAEECD8A2A}"/>
                  </a:ext>
                </a:extLst>
              </p:cNvPr>
              <p:cNvSpPr>
                <a:spLocks/>
              </p:cNvSpPr>
              <p:nvPr/>
            </p:nvSpPr>
            <p:spPr bwMode="auto">
              <a:xfrm>
                <a:off x="3164" y="112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6" name="Line 25">
                <a:extLst>
                  <a:ext uri="{FF2B5EF4-FFF2-40B4-BE49-F238E27FC236}">
                    <a16:creationId xmlns:a16="http://schemas.microsoft.com/office/drawing/2014/main" id="{3DBA4CC0-2FA4-FA47-AE2D-AA038F1CE10D}"/>
                  </a:ext>
                </a:extLst>
              </p:cNvPr>
              <p:cNvSpPr>
                <a:spLocks noChangeShapeType="1"/>
              </p:cNvSpPr>
              <p:nvPr/>
            </p:nvSpPr>
            <p:spPr bwMode="auto">
              <a:xfrm>
                <a:off x="3164" y="112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7" name="Freeform 26">
                <a:extLst>
                  <a:ext uri="{FF2B5EF4-FFF2-40B4-BE49-F238E27FC236}">
                    <a16:creationId xmlns:a16="http://schemas.microsoft.com/office/drawing/2014/main" id="{6E63EACB-48E9-DF47-A5D6-FE56E1D9A085}"/>
                  </a:ext>
                </a:extLst>
              </p:cNvPr>
              <p:cNvSpPr>
                <a:spLocks/>
              </p:cNvSpPr>
              <p:nvPr/>
            </p:nvSpPr>
            <p:spPr bwMode="auto">
              <a:xfrm>
                <a:off x="3177" y="1135"/>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8" name="Line 27">
                <a:extLst>
                  <a:ext uri="{FF2B5EF4-FFF2-40B4-BE49-F238E27FC236}">
                    <a16:creationId xmlns:a16="http://schemas.microsoft.com/office/drawing/2014/main" id="{371DF6A9-DC99-6240-9B32-CC373404FFEF}"/>
                  </a:ext>
                </a:extLst>
              </p:cNvPr>
              <p:cNvSpPr>
                <a:spLocks noChangeShapeType="1"/>
              </p:cNvSpPr>
              <p:nvPr/>
            </p:nvSpPr>
            <p:spPr bwMode="auto">
              <a:xfrm>
                <a:off x="3177" y="1135"/>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9" name="Freeform 28">
                <a:extLst>
                  <a:ext uri="{FF2B5EF4-FFF2-40B4-BE49-F238E27FC236}">
                    <a16:creationId xmlns:a16="http://schemas.microsoft.com/office/drawing/2014/main" id="{202A4B2A-EF17-5B42-A9D5-87365A63C4F0}"/>
                  </a:ext>
                </a:extLst>
              </p:cNvPr>
              <p:cNvSpPr>
                <a:spLocks/>
              </p:cNvSpPr>
              <p:nvPr/>
            </p:nvSpPr>
            <p:spPr bwMode="auto">
              <a:xfrm>
                <a:off x="3164" y="115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 name="Line 29">
                <a:extLst>
                  <a:ext uri="{FF2B5EF4-FFF2-40B4-BE49-F238E27FC236}">
                    <a16:creationId xmlns:a16="http://schemas.microsoft.com/office/drawing/2014/main" id="{4AD32E98-C49F-2B43-9F19-C3F4709EAD4C}"/>
                  </a:ext>
                </a:extLst>
              </p:cNvPr>
              <p:cNvSpPr>
                <a:spLocks noChangeShapeType="1"/>
              </p:cNvSpPr>
              <p:nvPr/>
            </p:nvSpPr>
            <p:spPr bwMode="auto">
              <a:xfrm>
                <a:off x="3164" y="115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1" name="Freeform 30">
                <a:extLst>
                  <a:ext uri="{FF2B5EF4-FFF2-40B4-BE49-F238E27FC236}">
                    <a16:creationId xmlns:a16="http://schemas.microsoft.com/office/drawing/2014/main" id="{3DB2ED32-4C1B-B045-A4DC-EB8D2F40FBD1}"/>
                  </a:ext>
                </a:extLst>
              </p:cNvPr>
              <p:cNvSpPr>
                <a:spLocks/>
              </p:cNvSpPr>
              <p:nvPr/>
            </p:nvSpPr>
            <p:spPr bwMode="auto">
              <a:xfrm>
                <a:off x="3177" y="1166"/>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2" name="Line 31">
                <a:extLst>
                  <a:ext uri="{FF2B5EF4-FFF2-40B4-BE49-F238E27FC236}">
                    <a16:creationId xmlns:a16="http://schemas.microsoft.com/office/drawing/2014/main" id="{B4F903A2-A431-E24B-8157-3A071C7EC5A5}"/>
                  </a:ext>
                </a:extLst>
              </p:cNvPr>
              <p:cNvSpPr>
                <a:spLocks noChangeShapeType="1"/>
              </p:cNvSpPr>
              <p:nvPr/>
            </p:nvSpPr>
            <p:spPr bwMode="auto">
              <a:xfrm>
                <a:off x="3177" y="1166"/>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3" name="Freeform 32">
                <a:extLst>
                  <a:ext uri="{FF2B5EF4-FFF2-40B4-BE49-F238E27FC236}">
                    <a16:creationId xmlns:a16="http://schemas.microsoft.com/office/drawing/2014/main" id="{1CF6C621-DFF5-D745-8A8B-856FC0CE4040}"/>
                  </a:ext>
                </a:extLst>
              </p:cNvPr>
              <p:cNvSpPr>
                <a:spLocks/>
              </p:cNvSpPr>
              <p:nvPr/>
            </p:nvSpPr>
            <p:spPr bwMode="auto">
              <a:xfrm>
                <a:off x="3198" y="633"/>
                <a:ext cx="625" cy="458"/>
              </a:xfrm>
              <a:custGeom>
                <a:avLst/>
                <a:gdLst>
                  <a:gd name="T0" fmla="*/ 0 w 1249"/>
                  <a:gd name="T1" fmla="*/ 29 h 915"/>
                  <a:gd name="T2" fmla="*/ 0 w 1249"/>
                  <a:gd name="T3" fmla="*/ 0 h 915"/>
                  <a:gd name="T4" fmla="*/ 40 w 1249"/>
                  <a:gd name="T5" fmla="*/ 0 h 915"/>
                  <a:gd name="T6" fmla="*/ 0 60000 65536"/>
                  <a:gd name="T7" fmla="*/ 0 60000 65536"/>
                  <a:gd name="T8" fmla="*/ 0 60000 65536"/>
                  <a:gd name="T9" fmla="*/ 0 w 1249"/>
                  <a:gd name="T10" fmla="*/ 0 h 915"/>
                  <a:gd name="T11" fmla="*/ 1249 w 1249"/>
                  <a:gd name="T12" fmla="*/ 915 h 915"/>
                </a:gdLst>
                <a:ahLst/>
                <a:cxnLst>
                  <a:cxn ang="T6">
                    <a:pos x="T0" y="T1"/>
                  </a:cxn>
                  <a:cxn ang="T7">
                    <a:pos x="T2" y="T3"/>
                  </a:cxn>
                  <a:cxn ang="T8">
                    <a:pos x="T4" y="T5"/>
                  </a:cxn>
                </a:cxnLst>
                <a:rect l="T9" t="T10" r="T11" b="T12"/>
                <a:pathLst>
                  <a:path w="1249" h="915">
                    <a:moveTo>
                      <a:pt x="0" y="915"/>
                    </a:moveTo>
                    <a:lnTo>
                      <a:pt x="0" y="0"/>
                    </a:lnTo>
                    <a:lnTo>
                      <a:pt x="1249"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4" name="Freeform 33">
                <a:extLst>
                  <a:ext uri="{FF2B5EF4-FFF2-40B4-BE49-F238E27FC236}">
                    <a16:creationId xmlns:a16="http://schemas.microsoft.com/office/drawing/2014/main" id="{AB94A73D-5B2E-404A-9797-4D9E3EEDF0A0}"/>
                  </a:ext>
                </a:extLst>
              </p:cNvPr>
              <p:cNvSpPr>
                <a:spLocks/>
              </p:cNvSpPr>
              <p:nvPr/>
            </p:nvSpPr>
            <p:spPr bwMode="auto">
              <a:xfrm>
                <a:off x="3198" y="1167"/>
                <a:ext cx="608" cy="99"/>
              </a:xfrm>
              <a:custGeom>
                <a:avLst/>
                <a:gdLst>
                  <a:gd name="T0" fmla="*/ 0 w 1215"/>
                  <a:gd name="T1" fmla="*/ 0 h 198"/>
                  <a:gd name="T2" fmla="*/ 0 w 1215"/>
                  <a:gd name="T3" fmla="*/ 6 h 198"/>
                  <a:gd name="T4" fmla="*/ 38 w 1215"/>
                  <a:gd name="T5" fmla="*/ 6 h 198"/>
                  <a:gd name="T6" fmla="*/ 0 60000 65536"/>
                  <a:gd name="T7" fmla="*/ 0 60000 65536"/>
                  <a:gd name="T8" fmla="*/ 0 60000 65536"/>
                  <a:gd name="T9" fmla="*/ 0 w 1215"/>
                  <a:gd name="T10" fmla="*/ 0 h 198"/>
                  <a:gd name="T11" fmla="*/ 1215 w 1215"/>
                  <a:gd name="T12" fmla="*/ 198 h 198"/>
                </a:gdLst>
                <a:ahLst/>
                <a:cxnLst>
                  <a:cxn ang="T6">
                    <a:pos x="T0" y="T1"/>
                  </a:cxn>
                  <a:cxn ang="T7">
                    <a:pos x="T2" y="T3"/>
                  </a:cxn>
                  <a:cxn ang="T8">
                    <a:pos x="T4" y="T5"/>
                  </a:cxn>
                </a:cxnLst>
                <a:rect l="T9" t="T10" r="T11" b="T12"/>
                <a:pathLst>
                  <a:path w="1215" h="198">
                    <a:moveTo>
                      <a:pt x="0" y="0"/>
                    </a:moveTo>
                    <a:lnTo>
                      <a:pt x="0" y="198"/>
                    </a:lnTo>
                    <a:lnTo>
                      <a:pt x="1215" y="19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5" name="Freeform 34">
                <a:extLst>
                  <a:ext uri="{FF2B5EF4-FFF2-40B4-BE49-F238E27FC236}">
                    <a16:creationId xmlns:a16="http://schemas.microsoft.com/office/drawing/2014/main" id="{226E7BBB-FCAC-5C40-84A0-88CC589E9201}"/>
                  </a:ext>
                </a:extLst>
              </p:cNvPr>
              <p:cNvSpPr>
                <a:spLocks/>
              </p:cNvSpPr>
              <p:nvPr/>
            </p:nvSpPr>
            <p:spPr bwMode="auto">
              <a:xfrm>
                <a:off x="3188" y="621"/>
                <a:ext cx="25" cy="26"/>
              </a:xfrm>
              <a:custGeom>
                <a:avLst/>
                <a:gdLst>
                  <a:gd name="T0" fmla="*/ 0 w 51"/>
                  <a:gd name="T1" fmla="*/ 2 h 52"/>
                  <a:gd name="T2" fmla="*/ 0 w 51"/>
                  <a:gd name="T3" fmla="*/ 2 h 52"/>
                  <a:gd name="T4" fmla="*/ 1 w 51"/>
                  <a:gd name="T5" fmla="*/ 2 h 52"/>
                  <a:gd name="T6" fmla="*/ 1 w 51"/>
                  <a:gd name="T7" fmla="*/ 2 h 52"/>
                  <a:gd name="T8" fmla="*/ 1 w 51"/>
                  <a:gd name="T9" fmla="*/ 2 h 52"/>
                  <a:gd name="T10" fmla="*/ 1 w 51"/>
                  <a:gd name="T11" fmla="*/ 2 h 52"/>
                  <a:gd name="T12" fmla="*/ 1 w 51"/>
                  <a:gd name="T13" fmla="*/ 2 h 52"/>
                  <a:gd name="T14" fmla="*/ 1 w 51"/>
                  <a:gd name="T15" fmla="*/ 1 h 52"/>
                  <a:gd name="T16" fmla="*/ 1 w 51"/>
                  <a:gd name="T17" fmla="*/ 1 h 52"/>
                  <a:gd name="T18" fmla="*/ 1 w 51"/>
                  <a:gd name="T19" fmla="*/ 1 h 52"/>
                  <a:gd name="T20" fmla="*/ 1 w 51"/>
                  <a:gd name="T21" fmla="*/ 1 h 52"/>
                  <a:gd name="T22" fmla="*/ 1 w 51"/>
                  <a:gd name="T23" fmla="*/ 1 h 52"/>
                  <a:gd name="T24" fmla="*/ 1 w 51"/>
                  <a:gd name="T25" fmla="*/ 1 h 52"/>
                  <a:gd name="T26" fmla="*/ 1 w 51"/>
                  <a:gd name="T27" fmla="*/ 1 h 52"/>
                  <a:gd name="T28" fmla="*/ 1 w 51"/>
                  <a:gd name="T29" fmla="*/ 1 h 52"/>
                  <a:gd name="T30" fmla="*/ 0 w 51"/>
                  <a:gd name="T31" fmla="*/ 0 h 52"/>
                  <a:gd name="T32" fmla="*/ 0 w 51"/>
                  <a:gd name="T33" fmla="*/ 0 h 52"/>
                  <a:gd name="T34" fmla="*/ 0 w 51"/>
                  <a:gd name="T35" fmla="*/ 0 h 52"/>
                  <a:gd name="T36" fmla="*/ 0 w 51"/>
                  <a:gd name="T37" fmla="*/ 1 h 52"/>
                  <a:gd name="T38" fmla="*/ 0 w 51"/>
                  <a:gd name="T39" fmla="*/ 1 h 52"/>
                  <a:gd name="T40" fmla="*/ 0 w 51"/>
                  <a:gd name="T41" fmla="*/ 1 h 52"/>
                  <a:gd name="T42" fmla="*/ 0 w 51"/>
                  <a:gd name="T43" fmla="*/ 1 h 52"/>
                  <a:gd name="T44" fmla="*/ 0 w 51"/>
                  <a:gd name="T45" fmla="*/ 1 h 52"/>
                  <a:gd name="T46" fmla="*/ 0 w 51"/>
                  <a:gd name="T47" fmla="*/ 1 h 52"/>
                  <a:gd name="T48" fmla="*/ 0 w 51"/>
                  <a:gd name="T49" fmla="*/ 1 h 52"/>
                  <a:gd name="T50" fmla="*/ 0 w 51"/>
                  <a:gd name="T51" fmla="*/ 1 h 52"/>
                  <a:gd name="T52" fmla="*/ 0 w 51"/>
                  <a:gd name="T53" fmla="*/ 2 h 52"/>
                  <a:gd name="T54" fmla="*/ 0 w 51"/>
                  <a:gd name="T55" fmla="*/ 2 h 52"/>
                  <a:gd name="T56" fmla="*/ 0 w 51"/>
                  <a:gd name="T57" fmla="*/ 2 h 52"/>
                  <a:gd name="T58" fmla="*/ 0 w 51"/>
                  <a:gd name="T59" fmla="*/ 2 h 52"/>
                  <a:gd name="T60" fmla="*/ 0 w 51"/>
                  <a:gd name="T61" fmla="*/ 2 h 52"/>
                  <a:gd name="T62" fmla="*/ 0 w 51"/>
                  <a:gd name="T63" fmla="*/ 2 h 52"/>
                  <a:gd name="T64" fmla="*/ 0 w 51"/>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2"/>
                  <a:gd name="T101" fmla="*/ 51 w 51"/>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2">
                    <a:moveTo>
                      <a:pt x="26" y="52"/>
                    </a:moveTo>
                    <a:lnTo>
                      <a:pt x="31" y="50"/>
                    </a:lnTo>
                    <a:lnTo>
                      <a:pt x="34" y="48"/>
                    </a:lnTo>
                    <a:lnTo>
                      <a:pt x="40" y="46"/>
                    </a:lnTo>
                    <a:lnTo>
                      <a:pt x="43" y="43"/>
                    </a:lnTo>
                    <a:lnTo>
                      <a:pt x="47" y="39"/>
                    </a:lnTo>
                    <a:lnTo>
                      <a:pt x="49" y="36"/>
                    </a:lnTo>
                    <a:lnTo>
                      <a:pt x="51" y="30"/>
                    </a:lnTo>
                    <a:lnTo>
                      <a:pt x="51" y="25"/>
                    </a:lnTo>
                    <a:lnTo>
                      <a:pt x="51" y="19"/>
                    </a:lnTo>
                    <a:lnTo>
                      <a:pt x="49" y="16"/>
                    </a:lnTo>
                    <a:lnTo>
                      <a:pt x="47" y="10"/>
                    </a:lnTo>
                    <a:lnTo>
                      <a:pt x="43" y="7"/>
                    </a:lnTo>
                    <a:lnTo>
                      <a:pt x="40" y="3"/>
                    </a:lnTo>
                    <a:lnTo>
                      <a:pt x="34" y="1"/>
                    </a:lnTo>
                    <a:lnTo>
                      <a:pt x="31" y="0"/>
                    </a:lnTo>
                    <a:lnTo>
                      <a:pt x="26" y="0"/>
                    </a:lnTo>
                    <a:lnTo>
                      <a:pt x="20" y="0"/>
                    </a:lnTo>
                    <a:lnTo>
                      <a:pt x="15" y="1"/>
                    </a:lnTo>
                    <a:lnTo>
                      <a:pt x="11" y="3"/>
                    </a:lnTo>
                    <a:lnTo>
                      <a:pt x="8" y="7"/>
                    </a:lnTo>
                    <a:lnTo>
                      <a:pt x="4" y="10"/>
                    </a:lnTo>
                    <a:lnTo>
                      <a:pt x="2" y="16"/>
                    </a:lnTo>
                    <a:lnTo>
                      <a:pt x="0" y="19"/>
                    </a:lnTo>
                    <a:lnTo>
                      <a:pt x="0" y="25"/>
                    </a:lnTo>
                    <a:lnTo>
                      <a:pt x="0" y="30"/>
                    </a:lnTo>
                    <a:lnTo>
                      <a:pt x="2" y="36"/>
                    </a:lnTo>
                    <a:lnTo>
                      <a:pt x="4" y="39"/>
                    </a:lnTo>
                    <a:lnTo>
                      <a:pt x="8" y="43"/>
                    </a:lnTo>
                    <a:lnTo>
                      <a:pt x="11" y="46"/>
                    </a:lnTo>
                    <a:lnTo>
                      <a:pt x="15" y="48"/>
                    </a:lnTo>
                    <a:lnTo>
                      <a:pt x="20" y="50"/>
                    </a:lnTo>
                    <a:lnTo>
                      <a:pt x="26"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6" name="Freeform 35">
                <a:extLst>
                  <a:ext uri="{FF2B5EF4-FFF2-40B4-BE49-F238E27FC236}">
                    <a16:creationId xmlns:a16="http://schemas.microsoft.com/office/drawing/2014/main" id="{AFFBC5F3-01A9-0847-AA8E-35E690D53F6C}"/>
                  </a:ext>
                </a:extLst>
              </p:cNvPr>
              <p:cNvSpPr>
                <a:spLocks/>
              </p:cNvSpPr>
              <p:nvPr/>
            </p:nvSpPr>
            <p:spPr bwMode="auto">
              <a:xfrm>
                <a:off x="3810" y="620"/>
                <a:ext cx="26"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0"/>
                    </a:lnTo>
                    <a:lnTo>
                      <a:pt x="34" y="50"/>
                    </a:lnTo>
                    <a:lnTo>
                      <a:pt x="39" y="47"/>
                    </a:lnTo>
                    <a:lnTo>
                      <a:pt x="43" y="43"/>
                    </a:lnTo>
                    <a:lnTo>
                      <a:pt x="46" y="40"/>
                    </a:lnTo>
                    <a:lnTo>
                      <a:pt x="48" y="36"/>
                    </a:lnTo>
                    <a:lnTo>
                      <a:pt x="50" y="31"/>
                    </a:lnTo>
                    <a:lnTo>
                      <a:pt x="50" y="25"/>
                    </a:lnTo>
                    <a:lnTo>
                      <a:pt x="50" y="22"/>
                    </a:lnTo>
                    <a:lnTo>
                      <a:pt x="48" y="16"/>
                    </a:lnTo>
                    <a:lnTo>
                      <a:pt x="46" y="11"/>
                    </a:lnTo>
                    <a:lnTo>
                      <a:pt x="43" y="7"/>
                    </a:lnTo>
                    <a:lnTo>
                      <a:pt x="39" y="4"/>
                    </a:lnTo>
                    <a:lnTo>
                      <a:pt x="34" y="2"/>
                    </a:lnTo>
                    <a:lnTo>
                      <a:pt x="30" y="0"/>
                    </a:lnTo>
                    <a:lnTo>
                      <a:pt x="25" y="0"/>
                    </a:lnTo>
                    <a:lnTo>
                      <a:pt x="20" y="0"/>
                    </a:lnTo>
                    <a:lnTo>
                      <a:pt x="14" y="2"/>
                    </a:lnTo>
                    <a:lnTo>
                      <a:pt x="11" y="4"/>
                    </a:lnTo>
                    <a:lnTo>
                      <a:pt x="7" y="7"/>
                    </a:lnTo>
                    <a:lnTo>
                      <a:pt x="3" y="11"/>
                    </a:lnTo>
                    <a:lnTo>
                      <a:pt x="2" y="16"/>
                    </a:lnTo>
                    <a:lnTo>
                      <a:pt x="0" y="22"/>
                    </a:lnTo>
                    <a:lnTo>
                      <a:pt x="0" y="25"/>
                    </a:lnTo>
                    <a:lnTo>
                      <a:pt x="0" y="31"/>
                    </a:lnTo>
                    <a:lnTo>
                      <a:pt x="2" y="36"/>
                    </a:lnTo>
                    <a:lnTo>
                      <a:pt x="3" y="40"/>
                    </a:lnTo>
                    <a:lnTo>
                      <a:pt x="7" y="43"/>
                    </a:lnTo>
                    <a:lnTo>
                      <a:pt x="11" y="47"/>
                    </a:lnTo>
                    <a:lnTo>
                      <a:pt x="14" y="50"/>
                    </a:lnTo>
                    <a:lnTo>
                      <a:pt x="20"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7" name="Freeform 36">
                <a:extLst>
                  <a:ext uri="{FF2B5EF4-FFF2-40B4-BE49-F238E27FC236}">
                    <a16:creationId xmlns:a16="http://schemas.microsoft.com/office/drawing/2014/main" id="{7C9780EB-C729-AA4B-84FC-0A5914E63031}"/>
                  </a:ext>
                </a:extLst>
              </p:cNvPr>
              <p:cNvSpPr>
                <a:spLocks/>
              </p:cNvSpPr>
              <p:nvPr/>
            </p:nvSpPr>
            <p:spPr bwMode="auto">
              <a:xfrm>
                <a:off x="3187" y="1253"/>
                <a:ext cx="25" cy="25"/>
              </a:xfrm>
              <a:custGeom>
                <a:avLst/>
                <a:gdLst>
                  <a:gd name="T0" fmla="*/ 1 w 50"/>
                  <a:gd name="T1" fmla="*/ 1 h 51"/>
                  <a:gd name="T2" fmla="*/ 1 w 50"/>
                  <a:gd name="T3" fmla="*/ 1 h 51"/>
                  <a:gd name="T4" fmla="*/ 2 w 50"/>
                  <a:gd name="T5" fmla="*/ 1 h 51"/>
                  <a:gd name="T6" fmla="*/ 2 w 50"/>
                  <a:gd name="T7" fmla="*/ 1 h 51"/>
                  <a:gd name="T8" fmla="*/ 2 w 50"/>
                  <a:gd name="T9" fmla="*/ 1 h 51"/>
                  <a:gd name="T10" fmla="*/ 2 w 50"/>
                  <a:gd name="T11" fmla="*/ 1 h 51"/>
                  <a:gd name="T12" fmla="*/ 2 w 50"/>
                  <a:gd name="T13" fmla="*/ 1 h 51"/>
                  <a:gd name="T14" fmla="*/ 2 w 50"/>
                  <a:gd name="T15" fmla="*/ 0 h 51"/>
                  <a:gd name="T16" fmla="*/ 2 w 50"/>
                  <a:gd name="T17" fmla="*/ 0 h 51"/>
                  <a:gd name="T18" fmla="*/ 2 w 50"/>
                  <a:gd name="T19" fmla="*/ 0 h 51"/>
                  <a:gd name="T20" fmla="*/ 2 w 50"/>
                  <a:gd name="T21" fmla="*/ 0 h 51"/>
                  <a:gd name="T22" fmla="*/ 2 w 50"/>
                  <a:gd name="T23" fmla="*/ 0 h 51"/>
                  <a:gd name="T24" fmla="*/ 2 w 50"/>
                  <a:gd name="T25" fmla="*/ 0 h 51"/>
                  <a:gd name="T26" fmla="*/ 2 w 50"/>
                  <a:gd name="T27" fmla="*/ 0 h 51"/>
                  <a:gd name="T28" fmla="*/ 2 w 50"/>
                  <a:gd name="T29" fmla="*/ 0 h 51"/>
                  <a:gd name="T30" fmla="*/ 1 w 50"/>
                  <a:gd name="T31" fmla="*/ 0 h 51"/>
                  <a:gd name="T32" fmla="*/ 1 w 50"/>
                  <a:gd name="T33" fmla="*/ 0 h 51"/>
                  <a:gd name="T34" fmla="*/ 1 w 50"/>
                  <a:gd name="T35" fmla="*/ 0 h 51"/>
                  <a:gd name="T36" fmla="*/ 1 w 50"/>
                  <a:gd name="T37" fmla="*/ 0 h 51"/>
                  <a:gd name="T38" fmla="*/ 1 w 50"/>
                  <a:gd name="T39" fmla="*/ 0 h 51"/>
                  <a:gd name="T40" fmla="*/ 1 w 50"/>
                  <a:gd name="T41" fmla="*/ 0 h 51"/>
                  <a:gd name="T42" fmla="*/ 1 w 50"/>
                  <a:gd name="T43" fmla="*/ 0 h 51"/>
                  <a:gd name="T44" fmla="*/ 1 w 50"/>
                  <a:gd name="T45" fmla="*/ 0 h 51"/>
                  <a:gd name="T46" fmla="*/ 0 w 50"/>
                  <a:gd name="T47" fmla="*/ 0 h 51"/>
                  <a:gd name="T48" fmla="*/ 0 w 50"/>
                  <a:gd name="T49" fmla="*/ 0 h 51"/>
                  <a:gd name="T50" fmla="*/ 0 w 50"/>
                  <a:gd name="T51" fmla="*/ 0 h 51"/>
                  <a:gd name="T52" fmla="*/ 1 w 50"/>
                  <a:gd name="T53" fmla="*/ 1 h 51"/>
                  <a:gd name="T54" fmla="*/ 1 w 50"/>
                  <a:gd name="T55" fmla="*/ 1 h 51"/>
                  <a:gd name="T56" fmla="*/ 1 w 50"/>
                  <a:gd name="T57" fmla="*/ 1 h 51"/>
                  <a:gd name="T58" fmla="*/ 1 w 50"/>
                  <a:gd name="T59" fmla="*/ 1 h 51"/>
                  <a:gd name="T60" fmla="*/ 1 w 50"/>
                  <a:gd name="T61" fmla="*/ 1 h 51"/>
                  <a:gd name="T62" fmla="*/ 1 w 50"/>
                  <a:gd name="T63" fmla="*/ 1 h 51"/>
                  <a:gd name="T64" fmla="*/ 1 w 50"/>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1"/>
                  <a:gd name="T101" fmla="*/ 50 w 50"/>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1">
                    <a:moveTo>
                      <a:pt x="25" y="51"/>
                    </a:moveTo>
                    <a:lnTo>
                      <a:pt x="30" y="51"/>
                    </a:lnTo>
                    <a:lnTo>
                      <a:pt x="35" y="49"/>
                    </a:lnTo>
                    <a:lnTo>
                      <a:pt x="39" y="47"/>
                    </a:lnTo>
                    <a:lnTo>
                      <a:pt x="43" y="44"/>
                    </a:lnTo>
                    <a:lnTo>
                      <a:pt x="46" y="40"/>
                    </a:lnTo>
                    <a:lnTo>
                      <a:pt x="48" y="36"/>
                    </a:lnTo>
                    <a:lnTo>
                      <a:pt x="50" y="31"/>
                    </a:lnTo>
                    <a:lnTo>
                      <a:pt x="50" y="26"/>
                    </a:lnTo>
                    <a:lnTo>
                      <a:pt x="50" y="20"/>
                    </a:lnTo>
                    <a:lnTo>
                      <a:pt x="48" y="15"/>
                    </a:lnTo>
                    <a:lnTo>
                      <a:pt x="46" y="11"/>
                    </a:lnTo>
                    <a:lnTo>
                      <a:pt x="43" y="8"/>
                    </a:lnTo>
                    <a:lnTo>
                      <a:pt x="39" y="4"/>
                    </a:lnTo>
                    <a:lnTo>
                      <a:pt x="35" y="2"/>
                    </a:lnTo>
                    <a:lnTo>
                      <a:pt x="30" y="0"/>
                    </a:lnTo>
                    <a:lnTo>
                      <a:pt x="25" y="0"/>
                    </a:lnTo>
                    <a:lnTo>
                      <a:pt x="19" y="0"/>
                    </a:lnTo>
                    <a:lnTo>
                      <a:pt x="14" y="2"/>
                    </a:lnTo>
                    <a:lnTo>
                      <a:pt x="10" y="4"/>
                    </a:lnTo>
                    <a:lnTo>
                      <a:pt x="7" y="8"/>
                    </a:lnTo>
                    <a:lnTo>
                      <a:pt x="3" y="11"/>
                    </a:lnTo>
                    <a:lnTo>
                      <a:pt x="1" y="15"/>
                    </a:lnTo>
                    <a:lnTo>
                      <a:pt x="0" y="20"/>
                    </a:lnTo>
                    <a:lnTo>
                      <a:pt x="0" y="26"/>
                    </a:lnTo>
                    <a:lnTo>
                      <a:pt x="0" y="31"/>
                    </a:lnTo>
                    <a:lnTo>
                      <a:pt x="1" y="36"/>
                    </a:lnTo>
                    <a:lnTo>
                      <a:pt x="3" y="40"/>
                    </a:lnTo>
                    <a:lnTo>
                      <a:pt x="7" y="44"/>
                    </a:lnTo>
                    <a:lnTo>
                      <a:pt x="10" y="47"/>
                    </a:lnTo>
                    <a:lnTo>
                      <a:pt x="14" y="49"/>
                    </a:lnTo>
                    <a:lnTo>
                      <a:pt x="19" y="51"/>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8" name="Freeform 37">
                <a:extLst>
                  <a:ext uri="{FF2B5EF4-FFF2-40B4-BE49-F238E27FC236}">
                    <a16:creationId xmlns:a16="http://schemas.microsoft.com/office/drawing/2014/main" id="{347F424F-EC7E-B341-A1F1-8216EA68D7F9}"/>
                  </a:ext>
                </a:extLst>
              </p:cNvPr>
              <p:cNvSpPr>
                <a:spLocks/>
              </p:cNvSpPr>
              <p:nvPr/>
            </p:nvSpPr>
            <p:spPr bwMode="auto">
              <a:xfrm>
                <a:off x="3793" y="1253"/>
                <a:ext cx="25" cy="25"/>
              </a:xfrm>
              <a:custGeom>
                <a:avLst/>
                <a:gdLst>
                  <a:gd name="T0" fmla="*/ 1 w 50"/>
                  <a:gd name="T1" fmla="*/ 1 h 51"/>
                  <a:gd name="T2" fmla="*/ 1 w 50"/>
                  <a:gd name="T3" fmla="*/ 1 h 51"/>
                  <a:gd name="T4" fmla="*/ 2 w 50"/>
                  <a:gd name="T5" fmla="*/ 1 h 51"/>
                  <a:gd name="T6" fmla="*/ 2 w 50"/>
                  <a:gd name="T7" fmla="*/ 1 h 51"/>
                  <a:gd name="T8" fmla="*/ 2 w 50"/>
                  <a:gd name="T9" fmla="*/ 1 h 51"/>
                  <a:gd name="T10" fmla="*/ 2 w 50"/>
                  <a:gd name="T11" fmla="*/ 1 h 51"/>
                  <a:gd name="T12" fmla="*/ 2 w 50"/>
                  <a:gd name="T13" fmla="*/ 1 h 51"/>
                  <a:gd name="T14" fmla="*/ 2 w 50"/>
                  <a:gd name="T15" fmla="*/ 0 h 51"/>
                  <a:gd name="T16" fmla="*/ 2 w 50"/>
                  <a:gd name="T17" fmla="*/ 0 h 51"/>
                  <a:gd name="T18" fmla="*/ 2 w 50"/>
                  <a:gd name="T19" fmla="*/ 0 h 51"/>
                  <a:gd name="T20" fmla="*/ 2 w 50"/>
                  <a:gd name="T21" fmla="*/ 0 h 51"/>
                  <a:gd name="T22" fmla="*/ 2 w 50"/>
                  <a:gd name="T23" fmla="*/ 0 h 51"/>
                  <a:gd name="T24" fmla="*/ 2 w 50"/>
                  <a:gd name="T25" fmla="*/ 0 h 51"/>
                  <a:gd name="T26" fmla="*/ 2 w 50"/>
                  <a:gd name="T27" fmla="*/ 0 h 51"/>
                  <a:gd name="T28" fmla="*/ 2 w 50"/>
                  <a:gd name="T29" fmla="*/ 0 h 51"/>
                  <a:gd name="T30" fmla="*/ 1 w 50"/>
                  <a:gd name="T31" fmla="*/ 0 h 51"/>
                  <a:gd name="T32" fmla="*/ 1 w 50"/>
                  <a:gd name="T33" fmla="*/ 0 h 51"/>
                  <a:gd name="T34" fmla="*/ 1 w 50"/>
                  <a:gd name="T35" fmla="*/ 0 h 51"/>
                  <a:gd name="T36" fmla="*/ 1 w 50"/>
                  <a:gd name="T37" fmla="*/ 0 h 51"/>
                  <a:gd name="T38" fmla="*/ 1 w 50"/>
                  <a:gd name="T39" fmla="*/ 0 h 51"/>
                  <a:gd name="T40" fmla="*/ 1 w 50"/>
                  <a:gd name="T41" fmla="*/ 0 h 51"/>
                  <a:gd name="T42" fmla="*/ 1 w 50"/>
                  <a:gd name="T43" fmla="*/ 0 h 51"/>
                  <a:gd name="T44" fmla="*/ 1 w 50"/>
                  <a:gd name="T45" fmla="*/ 0 h 51"/>
                  <a:gd name="T46" fmla="*/ 0 w 50"/>
                  <a:gd name="T47" fmla="*/ 0 h 51"/>
                  <a:gd name="T48" fmla="*/ 0 w 50"/>
                  <a:gd name="T49" fmla="*/ 0 h 51"/>
                  <a:gd name="T50" fmla="*/ 0 w 50"/>
                  <a:gd name="T51" fmla="*/ 0 h 51"/>
                  <a:gd name="T52" fmla="*/ 1 w 50"/>
                  <a:gd name="T53" fmla="*/ 1 h 51"/>
                  <a:gd name="T54" fmla="*/ 1 w 50"/>
                  <a:gd name="T55" fmla="*/ 1 h 51"/>
                  <a:gd name="T56" fmla="*/ 1 w 50"/>
                  <a:gd name="T57" fmla="*/ 1 h 51"/>
                  <a:gd name="T58" fmla="*/ 1 w 50"/>
                  <a:gd name="T59" fmla="*/ 1 h 51"/>
                  <a:gd name="T60" fmla="*/ 1 w 50"/>
                  <a:gd name="T61" fmla="*/ 1 h 51"/>
                  <a:gd name="T62" fmla="*/ 1 w 50"/>
                  <a:gd name="T63" fmla="*/ 1 h 51"/>
                  <a:gd name="T64" fmla="*/ 1 w 50"/>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1"/>
                  <a:gd name="T101" fmla="*/ 50 w 50"/>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1">
                    <a:moveTo>
                      <a:pt x="25" y="51"/>
                    </a:moveTo>
                    <a:lnTo>
                      <a:pt x="30" y="51"/>
                    </a:lnTo>
                    <a:lnTo>
                      <a:pt x="36" y="49"/>
                    </a:lnTo>
                    <a:lnTo>
                      <a:pt x="39" y="47"/>
                    </a:lnTo>
                    <a:lnTo>
                      <a:pt x="43" y="44"/>
                    </a:lnTo>
                    <a:lnTo>
                      <a:pt x="47" y="40"/>
                    </a:lnTo>
                    <a:lnTo>
                      <a:pt x="48" y="35"/>
                    </a:lnTo>
                    <a:lnTo>
                      <a:pt x="50" y="31"/>
                    </a:lnTo>
                    <a:lnTo>
                      <a:pt x="50" y="26"/>
                    </a:lnTo>
                    <a:lnTo>
                      <a:pt x="50" y="20"/>
                    </a:lnTo>
                    <a:lnTo>
                      <a:pt x="48" y="15"/>
                    </a:lnTo>
                    <a:lnTo>
                      <a:pt x="47" y="11"/>
                    </a:lnTo>
                    <a:lnTo>
                      <a:pt x="43" y="8"/>
                    </a:lnTo>
                    <a:lnTo>
                      <a:pt x="39" y="4"/>
                    </a:lnTo>
                    <a:lnTo>
                      <a:pt x="36" y="2"/>
                    </a:lnTo>
                    <a:lnTo>
                      <a:pt x="30" y="0"/>
                    </a:lnTo>
                    <a:lnTo>
                      <a:pt x="25" y="0"/>
                    </a:lnTo>
                    <a:lnTo>
                      <a:pt x="20" y="0"/>
                    </a:lnTo>
                    <a:lnTo>
                      <a:pt x="14" y="2"/>
                    </a:lnTo>
                    <a:lnTo>
                      <a:pt x="11" y="4"/>
                    </a:lnTo>
                    <a:lnTo>
                      <a:pt x="7" y="8"/>
                    </a:lnTo>
                    <a:lnTo>
                      <a:pt x="4" y="11"/>
                    </a:lnTo>
                    <a:lnTo>
                      <a:pt x="2" y="15"/>
                    </a:lnTo>
                    <a:lnTo>
                      <a:pt x="0" y="20"/>
                    </a:lnTo>
                    <a:lnTo>
                      <a:pt x="0" y="26"/>
                    </a:lnTo>
                    <a:lnTo>
                      <a:pt x="0" y="31"/>
                    </a:lnTo>
                    <a:lnTo>
                      <a:pt x="2" y="35"/>
                    </a:lnTo>
                    <a:lnTo>
                      <a:pt x="4" y="40"/>
                    </a:lnTo>
                    <a:lnTo>
                      <a:pt x="7" y="44"/>
                    </a:lnTo>
                    <a:lnTo>
                      <a:pt x="11" y="47"/>
                    </a:lnTo>
                    <a:lnTo>
                      <a:pt x="14" y="49"/>
                    </a:lnTo>
                    <a:lnTo>
                      <a:pt x="20" y="51"/>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9" name="Freeform 38">
                <a:extLst>
                  <a:ext uri="{FF2B5EF4-FFF2-40B4-BE49-F238E27FC236}">
                    <a16:creationId xmlns:a16="http://schemas.microsoft.com/office/drawing/2014/main" id="{A5669A25-09E6-9740-AC33-909F9E575461}"/>
                  </a:ext>
                </a:extLst>
              </p:cNvPr>
              <p:cNvSpPr>
                <a:spLocks/>
              </p:cNvSpPr>
              <p:nvPr/>
            </p:nvSpPr>
            <p:spPr bwMode="auto">
              <a:xfrm>
                <a:off x="3593" y="808"/>
                <a:ext cx="25" cy="25"/>
              </a:xfrm>
              <a:custGeom>
                <a:avLst/>
                <a:gdLst>
                  <a:gd name="T0" fmla="*/ 0 w 51"/>
                  <a:gd name="T1" fmla="*/ 2 h 50"/>
                  <a:gd name="T2" fmla="*/ 0 w 51"/>
                  <a:gd name="T3" fmla="*/ 2 h 50"/>
                  <a:gd name="T4" fmla="*/ 1 w 51"/>
                  <a:gd name="T5" fmla="*/ 2 h 50"/>
                  <a:gd name="T6" fmla="*/ 1 w 51"/>
                  <a:gd name="T7" fmla="*/ 2 h 50"/>
                  <a:gd name="T8" fmla="*/ 1 w 51"/>
                  <a:gd name="T9" fmla="*/ 2 h 50"/>
                  <a:gd name="T10" fmla="*/ 1 w 51"/>
                  <a:gd name="T11" fmla="*/ 2 h 50"/>
                  <a:gd name="T12" fmla="*/ 1 w 51"/>
                  <a:gd name="T13" fmla="*/ 2 h 50"/>
                  <a:gd name="T14" fmla="*/ 1 w 51"/>
                  <a:gd name="T15" fmla="*/ 1 h 50"/>
                  <a:gd name="T16" fmla="*/ 1 w 51"/>
                  <a:gd name="T17" fmla="*/ 1 h 50"/>
                  <a:gd name="T18" fmla="*/ 1 w 51"/>
                  <a:gd name="T19" fmla="*/ 1 h 50"/>
                  <a:gd name="T20" fmla="*/ 1 w 51"/>
                  <a:gd name="T21" fmla="*/ 1 h 50"/>
                  <a:gd name="T22" fmla="*/ 1 w 51"/>
                  <a:gd name="T23" fmla="*/ 1 h 50"/>
                  <a:gd name="T24" fmla="*/ 1 w 51"/>
                  <a:gd name="T25" fmla="*/ 1 h 50"/>
                  <a:gd name="T26" fmla="*/ 1 w 51"/>
                  <a:gd name="T27" fmla="*/ 1 h 50"/>
                  <a:gd name="T28" fmla="*/ 1 w 51"/>
                  <a:gd name="T29" fmla="*/ 1 h 50"/>
                  <a:gd name="T30" fmla="*/ 0 w 51"/>
                  <a:gd name="T31" fmla="*/ 0 h 50"/>
                  <a:gd name="T32" fmla="*/ 0 w 51"/>
                  <a:gd name="T33" fmla="*/ 0 h 50"/>
                  <a:gd name="T34" fmla="*/ 0 w 51"/>
                  <a:gd name="T35" fmla="*/ 0 h 50"/>
                  <a:gd name="T36" fmla="*/ 0 w 51"/>
                  <a:gd name="T37" fmla="*/ 1 h 50"/>
                  <a:gd name="T38" fmla="*/ 0 w 51"/>
                  <a:gd name="T39" fmla="*/ 1 h 50"/>
                  <a:gd name="T40" fmla="*/ 0 w 51"/>
                  <a:gd name="T41" fmla="*/ 1 h 50"/>
                  <a:gd name="T42" fmla="*/ 0 w 51"/>
                  <a:gd name="T43" fmla="*/ 1 h 50"/>
                  <a:gd name="T44" fmla="*/ 0 w 51"/>
                  <a:gd name="T45" fmla="*/ 1 h 50"/>
                  <a:gd name="T46" fmla="*/ 0 w 51"/>
                  <a:gd name="T47" fmla="*/ 1 h 50"/>
                  <a:gd name="T48" fmla="*/ 0 w 51"/>
                  <a:gd name="T49" fmla="*/ 1 h 50"/>
                  <a:gd name="T50" fmla="*/ 0 w 51"/>
                  <a:gd name="T51" fmla="*/ 1 h 50"/>
                  <a:gd name="T52" fmla="*/ 0 w 51"/>
                  <a:gd name="T53" fmla="*/ 2 h 50"/>
                  <a:gd name="T54" fmla="*/ 0 w 51"/>
                  <a:gd name="T55" fmla="*/ 2 h 50"/>
                  <a:gd name="T56" fmla="*/ 0 w 51"/>
                  <a:gd name="T57" fmla="*/ 2 h 50"/>
                  <a:gd name="T58" fmla="*/ 0 w 51"/>
                  <a:gd name="T59" fmla="*/ 2 h 50"/>
                  <a:gd name="T60" fmla="*/ 0 w 51"/>
                  <a:gd name="T61" fmla="*/ 2 h 50"/>
                  <a:gd name="T62" fmla="*/ 0 w 51"/>
                  <a:gd name="T63" fmla="*/ 2 h 50"/>
                  <a:gd name="T64" fmla="*/ 0 w 51"/>
                  <a:gd name="T65" fmla="*/ 2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0"/>
                  <a:gd name="T101" fmla="*/ 51 w 51"/>
                  <a:gd name="T102" fmla="*/ 50 h 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0">
                    <a:moveTo>
                      <a:pt x="25" y="50"/>
                    </a:moveTo>
                    <a:lnTo>
                      <a:pt x="31" y="50"/>
                    </a:lnTo>
                    <a:lnTo>
                      <a:pt x="34" y="48"/>
                    </a:lnTo>
                    <a:lnTo>
                      <a:pt x="40" y="46"/>
                    </a:lnTo>
                    <a:lnTo>
                      <a:pt x="43" y="43"/>
                    </a:lnTo>
                    <a:lnTo>
                      <a:pt x="47" y="39"/>
                    </a:lnTo>
                    <a:lnTo>
                      <a:pt x="49" y="34"/>
                    </a:lnTo>
                    <a:lnTo>
                      <a:pt x="51" y="30"/>
                    </a:lnTo>
                    <a:lnTo>
                      <a:pt x="51" y="25"/>
                    </a:lnTo>
                    <a:lnTo>
                      <a:pt x="51" y="19"/>
                    </a:lnTo>
                    <a:lnTo>
                      <a:pt x="49" y="14"/>
                    </a:lnTo>
                    <a:lnTo>
                      <a:pt x="47" y="10"/>
                    </a:lnTo>
                    <a:lnTo>
                      <a:pt x="43" y="7"/>
                    </a:lnTo>
                    <a:lnTo>
                      <a:pt x="40" y="3"/>
                    </a:lnTo>
                    <a:lnTo>
                      <a:pt x="34" y="1"/>
                    </a:lnTo>
                    <a:lnTo>
                      <a:pt x="31" y="0"/>
                    </a:lnTo>
                    <a:lnTo>
                      <a:pt x="25" y="0"/>
                    </a:lnTo>
                    <a:lnTo>
                      <a:pt x="20" y="0"/>
                    </a:lnTo>
                    <a:lnTo>
                      <a:pt x="15" y="1"/>
                    </a:lnTo>
                    <a:lnTo>
                      <a:pt x="11" y="3"/>
                    </a:lnTo>
                    <a:lnTo>
                      <a:pt x="8" y="7"/>
                    </a:lnTo>
                    <a:lnTo>
                      <a:pt x="4" y="10"/>
                    </a:lnTo>
                    <a:lnTo>
                      <a:pt x="2" y="14"/>
                    </a:lnTo>
                    <a:lnTo>
                      <a:pt x="0" y="19"/>
                    </a:lnTo>
                    <a:lnTo>
                      <a:pt x="0" y="25"/>
                    </a:lnTo>
                    <a:lnTo>
                      <a:pt x="0" y="30"/>
                    </a:lnTo>
                    <a:lnTo>
                      <a:pt x="2" y="34"/>
                    </a:lnTo>
                    <a:lnTo>
                      <a:pt x="4" y="39"/>
                    </a:lnTo>
                    <a:lnTo>
                      <a:pt x="8" y="43"/>
                    </a:lnTo>
                    <a:lnTo>
                      <a:pt x="11" y="46"/>
                    </a:lnTo>
                    <a:lnTo>
                      <a:pt x="15" y="48"/>
                    </a:lnTo>
                    <a:lnTo>
                      <a:pt x="20" y="50"/>
                    </a:lnTo>
                    <a:lnTo>
                      <a:pt x="25" y="5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0" name="Freeform 39">
                <a:extLst>
                  <a:ext uri="{FF2B5EF4-FFF2-40B4-BE49-F238E27FC236}">
                    <a16:creationId xmlns:a16="http://schemas.microsoft.com/office/drawing/2014/main" id="{234C5789-039D-5447-A476-7729882C4ADD}"/>
                  </a:ext>
                </a:extLst>
              </p:cNvPr>
              <p:cNvSpPr>
                <a:spLocks/>
              </p:cNvSpPr>
              <p:nvPr/>
            </p:nvSpPr>
            <p:spPr bwMode="auto">
              <a:xfrm>
                <a:off x="3380" y="1098"/>
                <a:ext cx="51"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4 w 100"/>
                  <a:gd name="T13" fmla="*/ 2 h 101"/>
                  <a:gd name="T14" fmla="*/ 4 w 100"/>
                  <a:gd name="T15" fmla="*/ 1 h 101"/>
                  <a:gd name="T16" fmla="*/ 4 w 100"/>
                  <a:gd name="T17" fmla="*/ 1 h 101"/>
                  <a:gd name="T18" fmla="*/ 4 w 100"/>
                  <a:gd name="T19" fmla="*/ 1 h 101"/>
                  <a:gd name="T20" fmla="*/ 4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0 w 100"/>
                  <a:gd name="T47" fmla="*/ 1 h 101"/>
                  <a:gd name="T48" fmla="*/ 0 w 100"/>
                  <a:gd name="T49" fmla="*/ 1 h 101"/>
                  <a:gd name="T50" fmla="*/ 0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59" y="101"/>
                    </a:lnTo>
                    <a:lnTo>
                      <a:pt x="70" y="98"/>
                    </a:lnTo>
                    <a:lnTo>
                      <a:pt x="77" y="92"/>
                    </a:lnTo>
                    <a:lnTo>
                      <a:pt x="86" y="87"/>
                    </a:lnTo>
                    <a:lnTo>
                      <a:pt x="91" y="80"/>
                    </a:lnTo>
                    <a:lnTo>
                      <a:pt x="96" y="71"/>
                    </a:lnTo>
                    <a:lnTo>
                      <a:pt x="98" y="62"/>
                    </a:lnTo>
                    <a:lnTo>
                      <a:pt x="100" y="51"/>
                    </a:lnTo>
                    <a:lnTo>
                      <a:pt x="98" y="42"/>
                    </a:lnTo>
                    <a:lnTo>
                      <a:pt x="96" y="31"/>
                    </a:lnTo>
                    <a:lnTo>
                      <a:pt x="91" y="24"/>
                    </a:lnTo>
                    <a:lnTo>
                      <a:pt x="86" y="15"/>
                    </a:lnTo>
                    <a:lnTo>
                      <a:pt x="77" y="9"/>
                    </a:lnTo>
                    <a:lnTo>
                      <a:pt x="70" y="4"/>
                    </a:lnTo>
                    <a:lnTo>
                      <a:pt x="59" y="2"/>
                    </a:lnTo>
                    <a:lnTo>
                      <a:pt x="50" y="0"/>
                    </a:lnTo>
                    <a:lnTo>
                      <a:pt x="39" y="2"/>
                    </a:lnTo>
                    <a:lnTo>
                      <a:pt x="30" y="4"/>
                    </a:lnTo>
                    <a:lnTo>
                      <a:pt x="21" y="9"/>
                    </a:lnTo>
                    <a:lnTo>
                      <a:pt x="14" y="15"/>
                    </a:lnTo>
                    <a:lnTo>
                      <a:pt x="7" y="24"/>
                    </a:lnTo>
                    <a:lnTo>
                      <a:pt x="3" y="31"/>
                    </a:lnTo>
                    <a:lnTo>
                      <a:pt x="0" y="42"/>
                    </a:lnTo>
                    <a:lnTo>
                      <a:pt x="0" y="51"/>
                    </a:lnTo>
                    <a:lnTo>
                      <a:pt x="0" y="62"/>
                    </a:lnTo>
                    <a:lnTo>
                      <a:pt x="3" y="71"/>
                    </a:lnTo>
                    <a:lnTo>
                      <a:pt x="7" y="80"/>
                    </a:lnTo>
                    <a:lnTo>
                      <a:pt x="14" y="87"/>
                    </a:lnTo>
                    <a:lnTo>
                      <a:pt x="21" y="92"/>
                    </a:lnTo>
                    <a:lnTo>
                      <a:pt x="30" y="98"/>
                    </a:lnTo>
                    <a:lnTo>
                      <a:pt x="39" y="101"/>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1" name="Freeform 40">
                <a:extLst>
                  <a:ext uri="{FF2B5EF4-FFF2-40B4-BE49-F238E27FC236}">
                    <a16:creationId xmlns:a16="http://schemas.microsoft.com/office/drawing/2014/main" id="{28F97FE4-7003-A84B-867E-B23CBCBEFFF4}"/>
                  </a:ext>
                </a:extLst>
              </p:cNvPr>
              <p:cNvSpPr>
                <a:spLocks/>
              </p:cNvSpPr>
              <p:nvPr/>
            </p:nvSpPr>
            <p:spPr bwMode="auto">
              <a:xfrm>
                <a:off x="3385" y="1109"/>
                <a:ext cx="24"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w 48"/>
                  <a:gd name="T11" fmla="*/ 0 h 57"/>
                  <a:gd name="T12" fmla="*/ 0 60000 65536"/>
                  <a:gd name="T13" fmla="*/ 0 60000 65536"/>
                  <a:gd name="T14" fmla="*/ 0 60000 65536"/>
                  <a:gd name="T15" fmla="*/ 0 60000 65536"/>
                  <a:gd name="T16" fmla="*/ 0 60000 65536"/>
                  <a:gd name="T17" fmla="*/ 0 60000 65536"/>
                  <a:gd name="T18" fmla="*/ 0 w 48"/>
                  <a:gd name="T19" fmla="*/ 0 h 57"/>
                  <a:gd name="T20" fmla="*/ 48 w 48"/>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8" h="57">
                    <a:moveTo>
                      <a:pt x="0" y="0"/>
                    </a:moveTo>
                    <a:lnTo>
                      <a:pt x="25" y="0"/>
                    </a:lnTo>
                    <a:lnTo>
                      <a:pt x="48" y="27"/>
                    </a:lnTo>
                    <a:lnTo>
                      <a:pt x="23"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2" name="Freeform 41">
                <a:extLst>
                  <a:ext uri="{FF2B5EF4-FFF2-40B4-BE49-F238E27FC236}">
                    <a16:creationId xmlns:a16="http://schemas.microsoft.com/office/drawing/2014/main" id="{D60851CA-3C16-C14B-AAFD-39A00935B87A}"/>
                  </a:ext>
                </a:extLst>
              </p:cNvPr>
              <p:cNvSpPr>
                <a:spLocks/>
              </p:cNvSpPr>
              <p:nvPr/>
            </p:nvSpPr>
            <p:spPr bwMode="auto">
              <a:xfrm>
                <a:off x="3385" y="1109"/>
                <a:ext cx="24"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60000 65536"/>
                  <a:gd name="T11" fmla="*/ 0 60000 65536"/>
                  <a:gd name="T12" fmla="*/ 0 60000 65536"/>
                  <a:gd name="T13" fmla="*/ 0 60000 65536"/>
                  <a:gd name="T14" fmla="*/ 0 60000 65536"/>
                  <a:gd name="T15" fmla="*/ 0 w 48"/>
                  <a:gd name="T16" fmla="*/ 0 h 57"/>
                  <a:gd name="T17" fmla="*/ 48 w 48"/>
                  <a:gd name="T18" fmla="*/ 57 h 57"/>
                </a:gdLst>
                <a:ahLst/>
                <a:cxnLst>
                  <a:cxn ang="T10">
                    <a:pos x="T0" y="T1"/>
                  </a:cxn>
                  <a:cxn ang="T11">
                    <a:pos x="T2" y="T3"/>
                  </a:cxn>
                  <a:cxn ang="T12">
                    <a:pos x="T4" y="T5"/>
                  </a:cxn>
                  <a:cxn ang="T13">
                    <a:pos x="T6" y="T7"/>
                  </a:cxn>
                  <a:cxn ang="T14">
                    <a:pos x="T8" y="T9"/>
                  </a:cxn>
                </a:cxnLst>
                <a:rect l="T15" t="T16" r="T17" b="T18"/>
                <a:pathLst>
                  <a:path w="48" h="57">
                    <a:moveTo>
                      <a:pt x="0" y="0"/>
                    </a:moveTo>
                    <a:lnTo>
                      <a:pt x="25" y="0"/>
                    </a:lnTo>
                    <a:lnTo>
                      <a:pt x="48" y="27"/>
                    </a:lnTo>
                    <a:lnTo>
                      <a:pt x="23"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3" name="Freeform 42">
                <a:extLst>
                  <a:ext uri="{FF2B5EF4-FFF2-40B4-BE49-F238E27FC236}">
                    <a16:creationId xmlns:a16="http://schemas.microsoft.com/office/drawing/2014/main" id="{32CEC79B-ED0E-F842-AC90-CE6D2301AC32}"/>
                  </a:ext>
                </a:extLst>
              </p:cNvPr>
              <p:cNvSpPr>
                <a:spLocks/>
              </p:cNvSpPr>
              <p:nvPr/>
            </p:nvSpPr>
            <p:spPr bwMode="auto">
              <a:xfrm>
                <a:off x="3349" y="1046"/>
                <a:ext cx="152" cy="63"/>
              </a:xfrm>
              <a:custGeom>
                <a:avLst/>
                <a:gdLst>
                  <a:gd name="T0" fmla="*/ 2 w 305"/>
                  <a:gd name="T1" fmla="*/ 3 h 128"/>
                  <a:gd name="T2" fmla="*/ 0 w 305"/>
                  <a:gd name="T3" fmla="*/ 3 h 128"/>
                  <a:gd name="T4" fmla="*/ 0 w 305"/>
                  <a:gd name="T5" fmla="*/ 0 h 128"/>
                  <a:gd name="T6" fmla="*/ 7 w 305"/>
                  <a:gd name="T7" fmla="*/ 0 h 128"/>
                  <a:gd name="T8" fmla="*/ 7 w 305"/>
                  <a:gd name="T9" fmla="*/ 3 h 128"/>
                  <a:gd name="T10" fmla="*/ 9 w 305"/>
                  <a:gd name="T11" fmla="*/ 3 h 128"/>
                  <a:gd name="T12" fmla="*/ 0 60000 65536"/>
                  <a:gd name="T13" fmla="*/ 0 60000 65536"/>
                  <a:gd name="T14" fmla="*/ 0 60000 65536"/>
                  <a:gd name="T15" fmla="*/ 0 60000 65536"/>
                  <a:gd name="T16" fmla="*/ 0 60000 65536"/>
                  <a:gd name="T17" fmla="*/ 0 60000 65536"/>
                  <a:gd name="T18" fmla="*/ 0 w 305"/>
                  <a:gd name="T19" fmla="*/ 0 h 128"/>
                  <a:gd name="T20" fmla="*/ 305 w 305"/>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305" h="128">
                    <a:moveTo>
                      <a:pt x="72" y="128"/>
                    </a:moveTo>
                    <a:lnTo>
                      <a:pt x="0" y="128"/>
                    </a:lnTo>
                    <a:lnTo>
                      <a:pt x="0" y="0"/>
                    </a:lnTo>
                    <a:lnTo>
                      <a:pt x="235" y="0"/>
                    </a:lnTo>
                    <a:lnTo>
                      <a:pt x="235" y="128"/>
                    </a:lnTo>
                    <a:lnTo>
                      <a:pt x="305" y="12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4" name="Freeform 43">
                <a:extLst>
                  <a:ext uri="{FF2B5EF4-FFF2-40B4-BE49-F238E27FC236}">
                    <a16:creationId xmlns:a16="http://schemas.microsoft.com/office/drawing/2014/main" id="{DF021DE7-408C-4848-A101-3899AFAA5B76}"/>
                  </a:ext>
                </a:extLst>
              </p:cNvPr>
              <p:cNvSpPr>
                <a:spLocks/>
              </p:cNvSpPr>
              <p:nvPr/>
            </p:nvSpPr>
            <p:spPr bwMode="auto">
              <a:xfrm>
                <a:off x="3496" y="1099"/>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0 w 100"/>
                  <a:gd name="T47" fmla="*/ 1 h 101"/>
                  <a:gd name="T48" fmla="*/ 0 w 100"/>
                  <a:gd name="T49" fmla="*/ 1 h 101"/>
                  <a:gd name="T50" fmla="*/ 0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59" y="99"/>
                    </a:lnTo>
                    <a:lnTo>
                      <a:pt x="70" y="96"/>
                    </a:lnTo>
                    <a:lnTo>
                      <a:pt x="77" y="92"/>
                    </a:lnTo>
                    <a:lnTo>
                      <a:pt x="84" y="85"/>
                    </a:lnTo>
                    <a:lnTo>
                      <a:pt x="91" y="78"/>
                    </a:lnTo>
                    <a:lnTo>
                      <a:pt x="97" y="69"/>
                    </a:lnTo>
                    <a:lnTo>
                      <a:pt x="98" y="60"/>
                    </a:lnTo>
                    <a:lnTo>
                      <a:pt x="100" y="49"/>
                    </a:lnTo>
                    <a:lnTo>
                      <a:pt x="98" y="40"/>
                    </a:lnTo>
                    <a:lnTo>
                      <a:pt x="97" y="31"/>
                    </a:lnTo>
                    <a:lnTo>
                      <a:pt x="91" y="22"/>
                    </a:lnTo>
                    <a:lnTo>
                      <a:pt x="84" y="15"/>
                    </a:lnTo>
                    <a:lnTo>
                      <a:pt x="77" y="7"/>
                    </a:lnTo>
                    <a:lnTo>
                      <a:pt x="70" y="4"/>
                    </a:lnTo>
                    <a:lnTo>
                      <a:pt x="59" y="0"/>
                    </a:lnTo>
                    <a:lnTo>
                      <a:pt x="50" y="0"/>
                    </a:lnTo>
                    <a:lnTo>
                      <a:pt x="39" y="0"/>
                    </a:lnTo>
                    <a:lnTo>
                      <a:pt x="30" y="4"/>
                    </a:lnTo>
                    <a:lnTo>
                      <a:pt x="21" y="7"/>
                    </a:lnTo>
                    <a:lnTo>
                      <a:pt x="14" y="15"/>
                    </a:lnTo>
                    <a:lnTo>
                      <a:pt x="7" y="22"/>
                    </a:lnTo>
                    <a:lnTo>
                      <a:pt x="3" y="31"/>
                    </a:lnTo>
                    <a:lnTo>
                      <a:pt x="0" y="40"/>
                    </a:lnTo>
                    <a:lnTo>
                      <a:pt x="0" y="49"/>
                    </a:lnTo>
                    <a:lnTo>
                      <a:pt x="0" y="60"/>
                    </a:lnTo>
                    <a:lnTo>
                      <a:pt x="3" y="69"/>
                    </a:lnTo>
                    <a:lnTo>
                      <a:pt x="7" y="78"/>
                    </a:lnTo>
                    <a:lnTo>
                      <a:pt x="14" y="85"/>
                    </a:lnTo>
                    <a:lnTo>
                      <a:pt x="21" y="92"/>
                    </a:lnTo>
                    <a:lnTo>
                      <a:pt x="30" y="96"/>
                    </a:lnTo>
                    <a:lnTo>
                      <a:pt x="39" y="99"/>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 name="Freeform 44">
                <a:extLst>
                  <a:ext uri="{FF2B5EF4-FFF2-40B4-BE49-F238E27FC236}">
                    <a16:creationId xmlns:a16="http://schemas.microsoft.com/office/drawing/2014/main" id="{B735874B-EF9C-B04D-9B16-BBF5FA7F4405}"/>
                  </a:ext>
                </a:extLst>
              </p:cNvPr>
              <p:cNvSpPr>
                <a:spLocks/>
              </p:cNvSpPr>
              <p:nvPr/>
            </p:nvSpPr>
            <p:spPr bwMode="auto">
              <a:xfrm>
                <a:off x="3500" y="1109"/>
                <a:ext cx="25"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w 48"/>
                  <a:gd name="T11" fmla="*/ 0 h 57"/>
                  <a:gd name="T12" fmla="*/ 0 60000 65536"/>
                  <a:gd name="T13" fmla="*/ 0 60000 65536"/>
                  <a:gd name="T14" fmla="*/ 0 60000 65536"/>
                  <a:gd name="T15" fmla="*/ 0 60000 65536"/>
                  <a:gd name="T16" fmla="*/ 0 60000 65536"/>
                  <a:gd name="T17" fmla="*/ 0 60000 65536"/>
                  <a:gd name="T18" fmla="*/ 0 w 48"/>
                  <a:gd name="T19" fmla="*/ 0 h 57"/>
                  <a:gd name="T20" fmla="*/ 48 w 48"/>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8" h="57">
                    <a:moveTo>
                      <a:pt x="0" y="0"/>
                    </a:moveTo>
                    <a:lnTo>
                      <a:pt x="25" y="0"/>
                    </a:lnTo>
                    <a:lnTo>
                      <a:pt x="48" y="29"/>
                    </a:lnTo>
                    <a:lnTo>
                      <a:pt x="23"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6" name="Freeform 45">
                <a:extLst>
                  <a:ext uri="{FF2B5EF4-FFF2-40B4-BE49-F238E27FC236}">
                    <a16:creationId xmlns:a16="http://schemas.microsoft.com/office/drawing/2014/main" id="{5481AB70-94B1-B94F-A711-D7CEE3EC8BAA}"/>
                  </a:ext>
                </a:extLst>
              </p:cNvPr>
              <p:cNvSpPr>
                <a:spLocks/>
              </p:cNvSpPr>
              <p:nvPr/>
            </p:nvSpPr>
            <p:spPr bwMode="auto">
              <a:xfrm>
                <a:off x="3500" y="1109"/>
                <a:ext cx="25"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60000 65536"/>
                  <a:gd name="T11" fmla="*/ 0 60000 65536"/>
                  <a:gd name="T12" fmla="*/ 0 60000 65536"/>
                  <a:gd name="T13" fmla="*/ 0 60000 65536"/>
                  <a:gd name="T14" fmla="*/ 0 60000 65536"/>
                  <a:gd name="T15" fmla="*/ 0 w 48"/>
                  <a:gd name="T16" fmla="*/ 0 h 57"/>
                  <a:gd name="T17" fmla="*/ 48 w 48"/>
                  <a:gd name="T18" fmla="*/ 57 h 57"/>
                </a:gdLst>
                <a:ahLst/>
                <a:cxnLst>
                  <a:cxn ang="T10">
                    <a:pos x="T0" y="T1"/>
                  </a:cxn>
                  <a:cxn ang="T11">
                    <a:pos x="T2" y="T3"/>
                  </a:cxn>
                  <a:cxn ang="T12">
                    <a:pos x="T4" y="T5"/>
                  </a:cxn>
                  <a:cxn ang="T13">
                    <a:pos x="T6" y="T7"/>
                  </a:cxn>
                  <a:cxn ang="T14">
                    <a:pos x="T8" y="T9"/>
                  </a:cxn>
                </a:cxnLst>
                <a:rect l="T15" t="T16" r="T17" b="T18"/>
                <a:pathLst>
                  <a:path w="48" h="57">
                    <a:moveTo>
                      <a:pt x="0" y="0"/>
                    </a:moveTo>
                    <a:lnTo>
                      <a:pt x="25" y="0"/>
                    </a:lnTo>
                    <a:lnTo>
                      <a:pt x="48" y="29"/>
                    </a:lnTo>
                    <a:lnTo>
                      <a:pt x="23"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7" name="Freeform 46">
                <a:extLst>
                  <a:ext uri="{FF2B5EF4-FFF2-40B4-BE49-F238E27FC236}">
                    <a16:creationId xmlns:a16="http://schemas.microsoft.com/office/drawing/2014/main" id="{6B21B51E-EBEE-EA4D-95BB-BE035BF943DE}"/>
                  </a:ext>
                </a:extLst>
              </p:cNvPr>
              <p:cNvSpPr>
                <a:spLocks/>
              </p:cNvSpPr>
              <p:nvPr/>
            </p:nvSpPr>
            <p:spPr bwMode="auto">
              <a:xfrm>
                <a:off x="3349" y="1138"/>
                <a:ext cx="152" cy="60"/>
              </a:xfrm>
              <a:custGeom>
                <a:avLst/>
                <a:gdLst>
                  <a:gd name="T0" fmla="*/ 2 w 305"/>
                  <a:gd name="T1" fmla="*/ 0 h 121"/>
                  <a:gd name="T2" fmla="*/ 0 w 305"/>
                  <a:gd name="T3" fmla="*/ 0 h 121"/>
                  <a:gd name="T4" fmla="*/ 0 w 305"/>
                  <a:gd name="T5" fmla="*/ 3 h 121"/>
                  <a:gd name="T6" fmla="*/ 7 w 305"/>
                  <a:gd name="T7" fmla="*/ 3 h 121"/>
                  <a:gd name="T8" fmla="*/ 7 w 305"/>
                  <a:gd name="T9" fmla="*/ 0 h 121"/>
                  <a:gd name="T10" fmla="*/ 9 w 305"/>
                  <a:gd name="T11" fmla="*/ 0 h 121"/>
                  <a:gd name="T12" fmla="*/ 0 60000 65536"/>
                  <a:gd name="T13" fmla="*/ 0 60000 65536"/>
                  <a:gd name="T14" fmla="*/ 0 60000 65536"/>
                  <a:gd name="T15" fmla="*/ 0 60000 65536"/>
                  <a:gd name="T16" fmla="*/ 0 60000 65536"/>
                  <a:gd name="T17" fmla="*/ 0 60000 65536"/>
                  <a:gd name="T18" fmla="*/ 0 w 305"/>
                  <a:gd name="T19" fmla="*/ 0 h 121"/>
                  <a:gd name="T20" fmla="*/ 305 w 305"/>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305" h="121">
                    <a:moveTo>
                      <a:pt x="72" y="0"/>
                    </a:moveTo>
                    <a:lnTo>
                      <a:pt x="0" y="0"/>
                    </a:lnTo>
                    <a:lnTo>
                      <a:pt x="0" y="121"/>
                    </a:lnTo>
                    <a:lnTo>
                      <a:pt x="235" y="121"/>
                    </a:lnTo>
                    <a:lnTo>
                      <a:pt x="235" y="0"/>
                    </a:lnTo>
                    <a:lnTo>
                      <a:pt x="305"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8" name="Freeform 47">
                <a:extLst>
                  <a:ext uri="{FF2B5EF4-FFF2-40B4-BE49-F238E27FC236}">
                    <a16:creationId xmlns:a16="http://schemas.microsoft.com/office/drawing/2014/main" id="{D0B676D5-1EDE-E04F-B4E2-6F57CD6BDA07}"/>
                  </a:ext>
                </a:extLst>
              </p:cNvPr>
              <p:cNvSpPr>
                <a:spLocks/>
              </p:cNvSpPr>
              <p:nvPr/>
            </p:nvSpPr>
            <p:spPr bwMode="auto">
              <a:xfrm>
                <a:off x="3409" y="1199"/>
                <a:ext cx="1" cy="66"/>
              </a:xfrm>
              <a:custGeom>
                <a:avLst/>
                <a:gdLst>
                  <a:gd name="T0" fmla="*/ 0 w 1"/>
                  <a:gd name="T1" fmla="*/ 0 h 131"/>
                  <a:gd name="T2" fmla="*/ 0 w 1"/>
                  <a:gd name="T3" fmla="*/ 5 h 131"/>
                  <a:gd name="T4" fmla="*/ 0 w 1"/>
                  <a:gd name="T5" fmla="*/ 0 h 131"/>
                  <a:gd name="T6" fmla="*/ 0 60000 65536"/>
                  <a:gd name="T7" fmla="*/ 0 60000 65536"/>
                  <a:gd name="T8" fmla="*/ 0 60000 65536"/>
                  <a:gd name="T9" fmla="*/ 0 w 1"/>
                  <a:gd name="T10" fmla="*/ 0 h 131"/>
                  <a:gd name="T11" fmla="*/ 1 w 1"/>
                  <a:gd name="T12" fmla="*/ 131 h 131"/>
                </a:gdLst>
                <a:ahLst/>
                <a:cxnLst>
                  <a:cxn ang="T6">
                    <a:pos x="T0" y="T1"/>
                  </a:cxn>
                  <a:cxn ang="T7">
                    <a:pos x="T2" y="T3"/>
                  </a:cxn>
                  <a:cxn ang="T8">
                    <a:pos x="T4" y="T5"/>
                  </a:cxn>
                </a:cxnLst>
                <a:rect l="T9" t="T10" r="T11" b="T12"/>
                <a:pathLst>
                  <a:path w="1" h="131">
                    <a:moveTo>
                      <a:pt x="0" y="0"/>
                    </a:moveTo>
                    <a:lnTo>
                      <a:pt x="0" y="131"/>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9" name="Line 48">
                <a:extLst>
                  <a:ext uri="{FF2B5EF4-FFF2-40B4-BE49-F238E27FC236}">
                    <a16:creationId xmlns:a16="http://schemas.microsoft.com/office/drawing/2014/main" id="{F93B956D-1F87-2946-9190-92B61956FD3F}"/>
                  </a:ext>
                </a:extLst>
              </p:cNvPr>
              <p:cNvSpPr>
                <a:spLocks noChangeShapeType="1"/>
              </p:cNvSpPr>
              <p:nvPr/>
            </p:nvSpPr>
            <p:spPr bwMode="auto">
              <a:xfrm>
                <a:off x="3409" y="1199"/>
                <a:ext cx="1" cy="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0" name="Freeform 49">
                <a:extLst>
                  <a:ext uri="{FF2B5EF4-FFF2-40B4-BE49-F238E27FC236}">
                    <a16:creationId xmlns:a16="http://schemas.microsoft.com/office/drawing/2014/main" id="{9AEE3B25-98AB-EC45-8BE7-D22861F0027B}"/>
                  </a:ext>
                </a:extLst>
              </p:cNvPr>
              <p:cNvSpPr>
                <a:spLocks/>
              </p:cNvSpPr>
              <p:nvPr/>
            </p:nvSpPr>
            <p:spPr bwMode="auto">
              <a:xfrm>
                <a:off x="3397" y="1188"/>
                <a:ext cx="25"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1"/>
                    </a:lnTo>
                    <a:lnTo>
                      <a:pt x="36" y="49"/>
                    </a:lnTo>
                    <a:lnTo>
                      <a:pt x="39" y="47"/>
                    </a:lnTo>
                    <a:lnTo>
                      <a:pt x="43" y="43"/>
                    </a:lnTo>
                    <a:lnTo>
                      <a:pt x="46" y="40"/>
                    </a:lnTo>
                    <a:lnTo>
                      <a:pt x="48" y="36"/>
                    </a:lnTo>
                    <a:lnTo>
                      <a:pt x="50" y="31"/>
                    </a:lnTo>
                    <a:lnTo>
                      <a:pt x="50" y="25"/>
                    </a:lnTo>
                    <a:lnTo>
                      <a:pt x="50" y="20"/>
                    </a:lnTo>
                    <a:lnTo>
                      <a:pt x="48" y="16"/>
                    </a:lnTo>
                    <a:lnTo>
                      <a:pt x="46" y="11"/>
                    </a:lnTo>
                    <a:lnTo>
                      <a:pt x="43" y="7"/>
                    </a:lnTo>
                    <a:lnTo>
                      <a:pt x="39" y="4"/>
                    </a:lnTo>
                    <a:lnTo>
                      <a:pt x="36" y="2"/>
                    </a:lnTo>
                    <a:lnTo>
                      <a:pt x="30" y="0"/>
                    </a:lnTo>
                    <a:lnTo>
                      <a:pt x="25" y="0"/>
                    </a:lnTo>
                    <a:lnTo>
                      <a:pt x="19" y="0"/>
                    </a:lnTo>
                    <a:lnTo>
                      <a:pt x="16" y="2"/>
                    </a:lnTo>
                    <a:lnTo>
                      <a:pt x="11" y="4"/>
                    </a:lnTo>
                    <a:lnTo>
                      <a:pt x="7" y="7"/>
                    </a:lnTo>
                    <a:lnTo>
                      <a:pt x="3" y="11"/>
                    </a:lnTo>
                    <a:lnTo>
                      <a:pt x="2" y="16"/>
                    </a:lnTo>
                    <a:lnTo>
                      <a:pt x="0" y="20"/>
                    </a:lnTo>
                    <a:lnTo>
                      <a:pt x="0" y="25"/>
                    </a:lnTo>
                    <a:lnTo>
                      <a:pt x="0" y="31"/>
                    </a:lnTo>
                    <a:lnTo>
                      <a:pt x="2" y="36"/>
                    </a:lnTo>
                    <a:lnTo>
                      <a:pt x="3" y="40"/>
                    </a:lnTo>
                    <a:lnTo>
                      <a:pt x="7" y="43"/>
                    </a:lnTo>
                    <a:lnTo>
                      <a:pt x="11" y="47"/>
                    </a:lnTo>
                    <a:lnTo>
                      <a:pt x="16" y="49"/>
                    </a:lnTo>
                    <a:lnTo>
                      <a:pt x="19" y="51"/>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 name="Freeform 50">
                <a:extLst>
                  <a:ext uri="{FF2B5EF4-FFF2-40B4-BE49-F238E27FC236}">
                    <a16:creationId xmlns:a16="http://schemas.microsoft.com/office/drawing/2014/main" id="{F3A0A508-B4BD-9445-A373-A642A60E18D2}"/>
                  </a:ext>
                </a:extLst>
              </p:cNvPr>
              <p:cNvSpPr>
                <a:spLocks/>
              </p:cNvSpPr>
              <p:nvPr/>
            </p:nvSpPr>
            <p:spPr bwMode="auto">
              <a:xfrm>
                <a:off x="3400" y="957"/>
                <a:ext cx="1" cy="89"/>
              </a:xfrm>
              <a:custGeom>
                <a:avLst/>
                <a:gdLst>
                  <a:gd name="T0" fmla="*/ 0 w 1"/>
                  <a:gd name="T1" fmla="*/ 5 h 180"/>
                  <a:gd name="T2" fmla="*/ 0 w 1"/>
                  <a:gd name="T3" fmla="*/ 0 h 180"/>
                  <a:gd name="T4" fmla="*/ 0 w 1"/>
                  <a:gd name="T5" fmla="*/ 5 h 180"/>
                  <a:gd name="T6" fmla="*/ 0 60000 65536"/>
                  <a:gd name="T7" fmla="*/ 0 60000 65536"/>
                  <a:gd name="T8" fmla="*/ 0 60000 65536"/>
                  <a:gd name="T9" fmla="*/ 0 w 1"/>
                  <a:gd name="T10" fmla="*/ 0 h 180"/>
                  <a:gd name="T11" fmla="*/ 1 w 1"/>
                  <a:gd name="T12" fmla="*/ 180 h 180"/>
                </a:gdLst>
                <a:ahLst/>
                <a:cxnLst>
                  <a:cxn ang="T6">
                    <a:pos x="T0" y="T1"/>
                  </a:cxn>
                  <a:cxn ang="T7">
                    <a:pos x="T2" y="T3"/>
                  </a:cxn>
                  <a:cxn ang="T8">
                    <a:pos x="T4" y="T5"/>
                  </a:cxn>
                </a:cxnLst>
                <a:rect l="T9" t="T10" r="T11" b="T12"/>
                <a:pathLst>
                  <a:path w="1" h="180">
                    <a:moveTo>
                      <a:pt x="0" y="180"/>
                    </a:moveTo>
                    <a:lnTo>
                      <a:pt x="0" y="0"/>
                    </a:lnTo>
                    <a:lnTo>
                      <a:pt x="0" y="18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2" name="Line 51">
                <a:extLst>
                  <a:ext uri="{FF2B5EF4-FFF2-40B4-BE49-F238E27FC236}">
                    <a16:creationId xmlns:a16="http://schemas.microsoft.com/office/drawing/2014/main" id="{877576B2-DBB4-9B4D-9000-9A6196E97962}"/>
                  </a:ext>
                </a:extLst>
              </p:cNvPr>
              <p:cNvSpPr>
                <a:spLocks noChangeShapeType="1"/>
              </p:cNvSpPr>
              <p:nvPr/>
            </p:nvSpPr>
            <p:spPr bwMode="auto">
              <a:xfrm flipV="1">
                <a:off x="3400" y="957"/>
                <a:ext cx="1" cy="8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3" name="Freeform 52">
                <a:extLst>
                  <a:ext uri="{FF2B5EF4-FFF2-40B4-BE49-F238E27FC236}">
                    <a16:creationId xmlns:a16="http://schemas.microsoft.com/office/drawing/2014/main" id="{9FF1BC37-2D77-8744-95FD-6673562AE8F1}"/>
                  </a:ext>
                </a:extLst>
              </p:cNvPr>
              <p:cNvSpPr>
                <a:spLocks/>
              </p:cNvSpPr>
              <p:nvPr/>
            </p:nvSpPr>
            <p:spPr bwMode="auto">
              <a:xfrm>
                <a:off x="3388" y="1032"/>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2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1 h 52"/>
                  <a:gd name="T32" fmla="*/ 1 w 52"/>
                  <a:gd name="T33" fmla="*/ 0 h 52"/>
                  <a:gd name="T34" fmla="*/ 1 w 52"/>
                  <a:gd name="T35" fmla="*/ 1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2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5" y="52"/>
                    </a:moveTo>
                    <a:lnTo>
                      <a:pt x="31" y="52"/>
                    </a:lnTo>
                    <a:lnTo>
                      <a:pt x="36" y="51"/>
                    </a:lnTo>
                    <a:lnTo>
                      <a:pt x="39" y="47"/>
                    </a:lnTo>
                    <a:lnTo>
                      <a:pt x="43" y="45"/>
                    </a:lnTo>
                    <a:lnTo>
                      <a:pt x="47" y="42"/>
                    </a:lnTo>
                    <a:lnTo>
                      <a:pt x="48" y="36"/>
                    </a:lnTo>
                    <a:lnTo>
                      <a:pt x="50" y="33"/>
                    </a:lnTo>
                    <a:lnTo>
                      <a:pt x="52" y="27"/>
                    </a:lnTo>
                    <a:lnTo>
                      <a:pt x="50" y="22"/>
                    </a:lnTo>
                    <a:lnTo>
                      <a:pt x="48" y="16"/>
                    </a:lnTo>
                    <a:lnTo>
                      <a:pt x="47" y="13"/>
                    </a:lnTo>
                    <a:lnTo>
                      <a:pt x="43" y="9"/>
                    </a:lnTo>
                    <a:lnTo>
                      <a:pt x="39" y="6"/>
                    </a:lnTo>
                    <a:lnTo>
                      <a:pt x="36" y="2"/>
                    </a:lnTo>
                    <a:lnTo>
                      <a:pt x="31" y="2"/>
                    </a:lnTo>
                    <a:lnTo>
                      <a:pt x="25" y="0"/>
                    </a:lnTo>
                    <a:lnTo>
                      <a:pt x="20" y="2"/>
                    </a:lnTo>
                    <a:lnTo>
                      <a:pt x="16" y="2"/>
                    </a:lnTo>
                    <a:lnTo>
                      <a:pt x="11" y="6"/>
                    </a:lnTo>
                    <a:lnTo>
                      <a:pt x="7" y="9"/>
                    </a:lnTo>
                    <a:lnTo>
                      <a:pt x="4" y="13"/>
                    </a:lnTo>
                    <a:lnTo>
                      <a:pt x="2" y="16"/>
                    </a:lnTo>
                    <a:lnTo>
                      <a:pt x="0" y="22"/>
                    </a:lnTo>
                    <a:lnTo>
                      <a:pt x="0" y="27"/>
                    </a:lnTo>
                    <a:lnTo>
                      <a:pt x="0" y="33"/>
                    </a:lnTo>
                    <a:lnTo>
                      <a:pt x="2" y="36"/>
                    </a:lnTo>
                    <a:lnTo>
                      <a:pt x="4" y="42"/>
                    </a:lnTo>
                    <a:lnTo>
                      <a:pt x="7" y="45"/>
                    </a:lnTo>
                    <a:lnTo>
                      <a:pt x="11" y="47"/>
                    </a:lnTo>
                    <a:lnTo>
                      <a:pt x="16" y="51"/>
                    </a:lnTo>
                    <a:lnTo>
                      <a:pt x="20" y="52"/>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4" name="Freeform 53">
                <a:extLst>
                  <a:ext uri="{FF2B5EF4-FFF2-40B4-BE49-F238E27FC236}">
                    <a16:creationId xmlns:a16="http://schemas.microsoft.com/office/drawing/2014/main" id="{8097BF02-8B9D-9741-979E-751F0F875660}"/>
                  </a:ext>
                </a:extLst>
              </p:cNvPr>
              <p:cNvSpPr>
                <a:spLocks/>
              </p:cNvSpPr>
              <p:nvPr/>
            </p:nvSpPr>
            <p:spPr bwMode="auto">
              <a:xfrm>
                <a:off x="3388" y="1032"/>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2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1 h 52"/>
                  <a:gd name="T32" fmla="*/ 1 w 52"/>
                  <a:gd name="T33" fmla="*/ 0 h 52"/>
                  <a:gd name="T34" fmla="*/ 1 w 52"/>
                  <a:gd name="T35" fmla="*/ 1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2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5" y="52"/>
                    </a:moveTo>
                    <a:lnTo>
                      <a:pt x="31" y="52"/>
                    </a:lnTo>
                    <a:lnTo>
                      <a:pt x="36" y="51"/>
                    </a:lnTo>
                    <a:lnTo>
                      <a:pt x="39" y="47"/>
                    </a:lnTo>
                    <a:lnTo>
                      <a:pt x="43" y="45"/>
                    </a:lnTo>
                    <a:lnTo>
                      <a:pt x="47" y="42"/>
                    </a:lnTo>
                    <a:lnTo>
                      <a:pt x="48" y="36"/>
                    </a:lnTo>
                    <a:lnTo>
                      <a:pt x="50" y="33"/>
                    </a:lnTo>
                    <a:lnTo>
                      <a:pt x="52" y="27"/>
                    </a:lnTo>
                    <a:lnTo>
                      <a:pt x="50" y="22"/>
                    </a:lnTo>
                    <a:lnTo>
                      <a:pt x="48" y="16"/>
                    </a:lnTo>
                    <a:lnTo>
                      <a:pt x="47" y="13"/>
                    </a:lnTo>
                    <a:lnTo>
                      <a:pt x="43" y="9"/>
                    </a:lnTo>
                    <a:lnTo>
                      <a:pt x="39" y="6"/>
                    </a:lnTo>
                    <a:lnTo>
                      <a:pt x="36" y="2"/>
                    </a:lnTo>
                    <a:lnTo>
                      <a:pt x="31" y="2"/>
                    </a:lnTo>
                    <a:lnTo>
                      <a:pt x="25" y="0"/>
                    </a:lnTo>
                    <a:lnTo>
                      <a:pt x="20" y="2"/>
                    </a:lnTo>
                    <a:lnTo>
                      <a:pt x="16" y="2"/>
                    </a:lnTo>
                    <a:lnTo>
                      <a:pt x="11" y="6"/>
                    </a:lnTo>
                    <a:lnTo>
                      <a:pt x="7" y="9"/>
                    </a:lnTo>
                    <a:lnTo>
                      <a:pt x="4" y="13"/>
                    </a:lnTo>
                    <a:lnTo>
                      <a:pt x="2" y="16"/>
                    </a:lnTo>
                    <a:lnTo>
                      <a:pt x="0" y="22"/>
                    </a:lnTo>
                    <a:lnTo>
                      <a:pt x="0" y="27"/>
                    </a:lnTo>
                    <a:lnTo>
                      <a:pt x="0" y="33"/>
                    </a:lnTo>
                    <a:lnTo>
                      <a:pt x="2" y="36"/>
                    </a:lnTo>
                    <a:lnTo>
                      <a:pt x="4" y="42"/>
                    </a:lnTo>
                    <a:lnTo>
                      <a:pt x="7" y="45"/>
                    </a:lnTo>
                    <a:lnTo>
                      <a:pt x="11" y="47"/>
                    </a:lnTo>
                    <a:lnTo>
                      <a:pt x="16" y="51"/>
                    </a:lnTo>
                    <a:lnTo>
                      <a:pt x="20" y="52"/>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5" name="Freeform 54">
                <a:extLst>
                  <a:ext uri="{FF2B5EF4-FFF2-40B4-BE49-F238E27FC236}">
                    <a16:creationId xmlns:a16="http://schemas.microsoft.com/office/drawing/2014/main" id="{F817D0B3-CD63-7541-B1F9-F59FF896F163}"/>
                  </a:ext>
                </a:extLst>
              </p:cNvPr>
              <p:cNvSpPr>
                <a:spLocks/>
              </p:cNvSpPr>
              <p:nvPr/>
            </p:nvSpPr>
            <p:spPr bwMode="auto">
              <a:xfrm>
                <a:off x="3648" y="1098"/>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1 w 100"/>
                  <a:gd name="T47" fmla="*/ 1 h 101"/>
                  <a:gd name="T48" fmla="*/ 0 w 100"/>
                  <a:gd name="T49" fmla="*/ 1 h 101"/>
                  <a:gd name="T50" fmla="*/ 1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1" y="101"/>
                    </a:moveTo>
                    <a:lnTo>
                      <a:pt x="60" y="101"/>
                    </a:lnTo>
                    <a:lnTo>
                      <a:pt x="69" y="98"/>
                    </a:lnTo>
                    <a:lnTo>
                      <a:pt x="78" y="92"/>
                    </a:lnTo>
                    <a:lnTo>
                      <a:pt x="86" y="87"/>
                    </a:lnTo>
                    <a:lnTo>
                      <a:pt x="93" y="80"/>
                    </a:lnTo>
                    <a:lnTo>
                      <a:pt x="96" y="71"/>
                    </a:lnTo>
                    <a:lnTo>
                      <a:pt x="100" y="62"/>
                    </a:lnTo>
                    <a:lnTo>
                      <a:pt x="100" y="51"/>
                    </a:lnTo>
                    <a:lnTo>
                      <a:pt x="100" y="42"/>
                    </a:lnTo>
                    <a:lnTo>
                      <a:pt x="96" y="31"/>
                    </a:lnTo>
                    <a:lnTo>
                      <a:pt x="93" y="24"/>
                    </a:lnTo>
                    <a:lnTo>
                      <a:pt x="86" y="15"/>
                    </a:lnTo>
                    <a:lnTo>
                      <a:pt x="78" y="9"/>
                    </a:lnTo>
                    <a:lnTo>
                      <a:pt x="69" y="4"/>
                    </a:lnTo>
                    <a:lnTo>
                      <a:pt x="60" y="2"/>
                    </a:lnTo>
                    <a:lnTo>
                      <a:pt x="51" y="0"/>
                    </a:lnTo>
                    <a:lnTo>
                      <a:pt x="41" y="2"/>
                    </a:lnTo>
                    <a:lnTo>
                      <a:pt x="32" y="4"/>
                    </a:lnTo>
                    <a:lnTo>
                      <a:pt x="23" y="9"/>
                    </a:lnTo>
                    <a:lnTo>
                      <a:pt x="16" y="15"/>
                    </a:lnTo>
                    <a:lnTo>
                      <a:pt x="8" y="24"/>
                    </a:lnTo>
                    <a:lnTo>
                      <a:pt x="5" y="31"/>
                    </a:lnTo>
                    <a:lnTo>
                      <a:pt x="1" y="42"/>
                    </a:lnTo>
                    <a:lnTo>
                      <a:pt x="0" y="51"/>
                    </a:lnTo>
                    <a:lnTo>
                      <a:pt x="1" y="62"/>
                    </a:lnTo>
                    <a:lnTo>
                      <a:pt x="5" y="71"/>
                    </a:lnTo>
                    <a:lnTo>
                      <a:pt x="8" y="80"/>
                    </a:lnTo>
                    <a:lnTo>
                      <a:pt x="16" y="87"/>
                    </a:lnTo>
                    <a:lnTo>
                      <a:pt x="23" y="92"/>
                    </a:lnTo>
                    <a:lnTo>
                      <a:pt x="32" y="98"/>
                    </a:lnTo>
                    <a:lnTo>
                      <a:pt x="41" y="101"/>
                    </a:lnTo>
                    <a:lnTo>
                      <a:pt x="51"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6" name="Freeform 55">
                <a:extLst>
                  <a:ext uri="{FF2B5EF4-FFF2-40B4-BE49-F238E27FC236}">
                    <a16:creationId xmlns:a16="http://schemas.microsoft.com/office/drawing/2014/main" id="{7414ECE8-BA87-A347-BF9B-DA4DCC976762}"/>
                  </a:ext>
                </a:extLst>
              </p:cNvPr>
              <p:cNvSpPr>
                <a:spLocks/>
              </p:cNvSpPr>
              <p:nvPr/>
            </p:nvSpPr>
            <p:spPr bwMode="auto">
              <a:xfrm>
                <a:off x="3654" y="1109"/>
                <a:ext cx="23" cy="29"/>
              </a:xfrm>
              <a:custGeom>
                <a:avLst/>
                <a:gdLst>
                  <a:gd name="T0" fmla="*/ 0 w 47"/>
                  <a:gd name="T1" fmla="*/ 0 h 57"/>
                  <a:gd name="T2" fmla="*/ 0 w 47"/>
                  <a:gd name="T3" fmla="*/ 0 h 57"/>
                  <a:gd name="T4" fmla="*/ 1 w 47"/>
                  <a:gd name="T5" fmla="*/ 1 h 57"/>
                  <a:gd name="T6" fmla="*/ 0 w 47"/>
                  <a:gd name="T7" fmla="*/ 2 h 57"/>
                  <a:gd name="T8" fmla="*/ 0 w 47"/>
                  <a:gd name="T9" fmla="*/ 2 h 57"/>
                  <a:gd name="T10" fmla="*/ 0 w 47"/>
                  <a:gd name="T11" fmla="*/ 0 h 57"/>
                  <a:gd name="T12" fmla="*/ 0 60000 65536"/>
                  <a:gd name="T13" fmla="*/ 0 60000 65536"/>
                  <a:gd name="T14" fmla="*/ 0 60000 65536"/>
                  <a:gd name="T15" fmla="*/ 0 60000 65536"/>
                  <a:gd name="T16" fmla="*/ 0 60000 65536"/>
                  <a:gd name="T17" fmla="*/ 0 60000 65536"/>
                  <a:gd name="T18" fmla="*/ 0 w 47"/>
                  <a:gd name="T19" fmla="*/ 0 h 57"/>
                  <a:gd name="T20" fmla="*/ 47 w 47"/>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7" h="57">
                    <a:moveTo>
                      <a:pt x="0" y="0"/>
                    </a:moveTo>
                    <a:lnTo>
                      <a:pt x="25" y="0"/>
                    </a:lnTo>
                    <a:lnTo>
                      <a:pt x="47" y="29"/>
                    </a:lnTo>
                    <a:lnTo>
                      <a:pt x="24"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7" name="Freeform 56">
                <a:extLst>
                  <a:ext uri="{FF2B5EF4-FFF2-40B4-BE49-F238E27FC236}">
                    <a16:creationId xmlns:a16="http://schemas.microsoft.com/office/drawing/2014/main" id="{800D5F23-EB59-C541-BCD0-6B85E2BAB0D9}"/>
                  </a:ext>
                </a:extLst>
              </p:cNvPr>
              <p:cNvSpPr>
                <a:spLocks/>
              </p:cNvSpPr>
              <p:nvPr/>
            </p:nvSpPr>
            <p:spPr bwMode="auto">
              <a:xfrm>
                <a:off x="3654" y="1109"/>
                <a:ext cx="23" cy="29"/>
              </a:xfrm>
              <a:custGeom>
                <a:avLst/>
                <a:gdLst>
                  <a:gd name="T0" fmla="*/ 0 w 47"/>
                  <a:gd name="T1" fmla="*/ 0 h 57"/>
                  <a:gd name="T2" fmla="*/ 0 w 47"/>
                  <a:gd name="T3" fmla="*/ 0 h 57"/>
                  <a:gd name="T4" fmla="*/ 1 w 47"/>
                  <a:gd name="T5" fmla="*/ 1 h 57"/>
                  <a:gd name="T6" fmla="*/ 0 w 47"/>
                  <a:gd name="T7" fmla="*/ 2 h 57"/>
                  <a:gd name="T8" fmla="*/ 0 w 47"/>
                  <a:gd name="T9" fmla="*/ 2 h 57"/>
                  <a:gd name="T10" fmla="*/ 0 60000 65536"/>
                  <a:gd name="T11" fmla="*/ 0 60000 65536"/>
                  <a:gd name="T12" fmla="*/ 0 60000 65536"/>
                  <a:gd name="T13" fmla="*/ 0 60000 65536"/>
                  <a:gd name="T14" fmla="*/ 0 60000 65536"/>
                  <a:gd name="T15" fmla="*/ 0 w 47"/>
                  <a:gd name="T16" fmla="*/ 0 h 57"/>
                  <a:gd name="T17" fmla="*/ 47 w 47"/>
                  <a:gd name="T18" fmla="*/ 57 h 57"/>
                </a:gdLst>
                <a:ahLst/>
                <a:cxnLst>
                  <a:cxn ang="T10">
                    <a:pos x="T0" y="T1"/>
                  </a:cxn>
                  <a:cxn ang="T11">
                    <a:pos x="T2" y="T3"/>
                  </a:cxn>
                  <a:cxn ang="T12">
                    <a:pos x="T4" y="T5"/>
                  </a:cxn>
                  <a:cxn ang="T13">
                    <a:pos x="T6" y="T7"/>
                  </a:cxn>
                  <a:cxn ang="T14">
                    <a:pos x="T8" y="T9"/>
                  </a:cxn>
                </a:cxnLst>
                <a:rect l="T15" t="T16" r="T17" b="T18"/>
                <a:pathLst>
                  <a:path w="47" h="57">
                    <a:moveTo>
                      <a:pt x="0" y="0"/>
                    </a:moveTo>
                    <a:lnTo>
                      <a:pt x="25" y="0"/>
                    </a:lnTo>
                    <a:lnTo>
                      <a:pt x="47" y="29"/>
                    </a:lnTo>
                    <a:lnTo>
                      <a:pt x="24"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8" name="Freeform 57">
                <a:extLst>
                  <a:ext uri="{FF2B5EF4-FFF2-40B4-BE49-F238E27FC236}">
                    <a16:creationId xmlns:a16="http://schemas.microsoft.com/office/drawing/2014/main" id="{626C7543-0BB4-014E-830A-19FBE5D065A1}"/>
                  </a:ext>
                </a:extLst>
              </p:cNvPr>
              <p:cNvSpPr>
                <a:spLocks/>
              </p:cNvSpPr>
              <p:nvPr/>
            </p:nvSpPr>
            <p:spPr bwMode="auto">
              <a:xfrm>
                <a:off x="3618" y="1046"/>
                <a:ext cx="151" cy="63"/>
              </a:xfrm>
              <a:custGeom>
                <a:avLst/>
                <a:gdLst>
                  <a:gd name="T0" fmla="*/ 2 w 302"/>
                  <a:gd name="T1" fmla="*/ 4 h 126"/>
                  <a:gd name="T2" fmla="*/ 0 w 302"/>
                  <a:gd name="T3" fmla="*/ 4 h 126"/>
                  <a:gd name="T4" fmla="*/ 0 w 302"/>
                  <a:gd name="T5" fmla="*/ 0 h 126"/>
                  <a:gd name="T6" fmla="*/ 7 w 302"/>
                  <a:gd name="T7" fmla="*/ 0 h 126"/>
                  <a:gd name="T8" fmla="*/ 7 w 302"/>
                  <a:gd name="T9" fmla="*/ 4 h 126"/>
                  <a:gd name="T10" fmla="*/ 9 w 302"/>
                  <a:gd name="T11" fmla="*/ 4 h 126"/>
                  <a:gd name="T12" fmla="*/ 0 60000 65536"/>
                  <a:gd name="T13" fmla="*/ 0 60000 65536"/>
                  <a:gd name="T14" fmla="*/ 0 60000 65536"/>
                  <a:gd name="T15" fmla="*/ 0 60000 65536"/>
                  <a:gd name="T16" fmla="*/ 0 60000 65536"/>
                  <a:gd name="T17" fmla="*/ 0 60000 65536"/>
                  <a:gd name="T18" fmla="*/ 0 w 302"/>
                  <a:gd name="T19" fmla="*/ 0 h 126"/>
                  <a:gd name="T20" fmla="*/ 302 w 302"/>
                  <a:gd name="T21" fmla="*/ 126 h 126"/>
                </a:gdLst>
                <a:ahLst/>
                <a:cxnLst>
                  <a:cxn ang="T12">
                    <a:pos x="T0" y="T1"/>
                  </a:cxn>
                  <a:cxn ang="T13">
                    <a:pos x="T2" y="T3"/>
                  </a:cxn>
                  <a:cxn ang="T14">
                    <a:pos x="T4" y="T5"/>
                  </a:cxn>
                  <a:cxn ang="T15">
                    <a:pos x="T6" y="T7"/>
                  </a:cxn>
                  <a:cxn ang="T16">
                    <a:pos x="T8" y="T9"/>
                  </a:cxn>
                  <a:cxn ang="T17">
                    <a:pos x="T10" y="T11"/>
                  </a:cxn>
                </a:cxnLst>
                <a:rect l="T18" t="T19" r="T20" b="T21"/>
                <a:pathLst>
                  <a:path w="302" h="126">
                    <a:moveTo>
                      <a:pt x="69" y="126"/>
                    </a:moveTo>
                    <a:lnTo>
                      <a:pt x="0" y="126"/>
                    </a:lnTo>
                    <a:lnTo>
                      <a:pt x="0" y="0"/>
                    </a:lnTo>
                    <a:lnTo>
                      <a:pt x="234" y="0"/>
                    </a:lnTo>
                    <a:lnTo>
                      <a:pt x="234" y="126"/>
                    </a:lnTo>
                    <a:lnTo>
                      <a:pt x="302" y="12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9" name="Freeform 58">
                <a:extLst>
                  <a:ext uri="{FF2B5EF4-FFF2-40B4-BE49-F238E27FC236}">
                    <a16:creationId xmlns:a16="http://schemas.microsoft.com/office/drawing/2014/main" id="{A2F125AD-17BC-8948-9A70-52A5FFE7C0C1}"/>
                  </a:ext>
                </a:extLst>
              </p:cNvPr>
              <p:cNvSpPr>
                <a:spLocks/>
              </p:cNvSpPr>
              <p:nvPr/>
            </p:nvSpPr>
            <p:spPr bwMode="auto">
              <a:xfrm>
                <a:off x="3764" y="1099"/>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1 w 100"/>
                  <a:gd name="T47" fmla="*/ 1 h 101"/>
                  <a:gd name="T48" fmla="*/ 0 w 100"/>
                  <a:gd name="T49" fmla="*/ 1 h 101"/>
                  <a:gd name="T50" fmla="*/ 1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61" y="99"/>
                    </a:lnTo>
                    <a:lnTo>
                      <a:pt x="70" y="96"/>
                    </a:lnTo>
                    <a:lnTo>
                      <a:pt x="79" y="92"/>
                    </a:lnTo>
                    <a:lnTo>
                      <a:pt x="86" y="85"/>
                    </a:lnTo>
                    <a:lnTo>
                      <a:pt x="93" y="78"/>
                    </a:lnTo>
                    <a:lnTo>
                      <a:pt x="96" y="70"/>
                    </a:lnTo>
                    <a:lnTo>
                      <a:pt x="100" y="60"/>
                    </a:lnTo>
                    <a:lnTo>
                      <a:pt x="100" y="51"/>
                    </a:lnTo>
                    <a:lnTo>
                      <a:pt x="100" y="40"/>
                    </a:lnTo>
                    <a:lnTo>
                      <a:pt x="96" y="31"/>
                    </a:lnTo>
                    <a:lnTo>
                      <a:pt x="93" y="22"/>
                    </a:lnTo>
                    <a:lnTo>
                      <a:pt x="86" y="15"/>
                    </a:lnTo>
                    <a:lnTo>
                      <a:pt x="79" y="7"/>
                    </a:lnTo>
                    <a:lnTo>
                      <a:pt x="70" y="4"/>
                    </a:lnTo>
                    <a:lnTo>
                      <a:pt x="61" y="0"/>
                    </a:lnTo>
                    <a:lnTo>
                      <a:pt x="50" y="0"/>
                    </a:lnTo>
                    <a:lnTo>
                      <a:pt x="41" y="0"/>
                    </a:lnTo>
                    <a:lnTo>
                      <a:pt x="30" y="4"/>
                    </a:lnTo>
                    <a:lnTo>
                      <a:pt x="23" y="7"/>
                    </a:lnTo>
                    <a:lnTo>
                      <a:pt x="14" y="15"/>
                    </a:lnTo>
                    <a:lnTo>
                      <a:pt x="9" y="22"/>
                    </a:lnTo>
                    <a:lnTo>
                      <a:pt x="3" y="31"/>
                    </a:lnTo>
                    <a:lnTo>
                      <a:pt x="1" y="40"/>
                    </a:lnTo>
                    <a:lnTo>
                      <a:pt x="0" y="51"/>
                    </a:lnTo>
                    <a:lnTo>
                      <a:pt x="1" y="60"/>
                    </a:lnTo>
                    <a:lnTo>
                      <a:pt x="3" y="70"/>
                    </a:lnTo>
                    <a:lnTo>
                      <a:pt x="9" y="78"/>
                    </a:lnTo>
                    <a:lnTo>
                      <a:pt x="14" y="85"/>
                    </a:lnTo>
                    <a:lnTo>
                      <a:pt x="23" y="92"/>
                    </a:lnTo>
                    <a:lnTo>
                      <a:pt x="30" y="96"/>
                    </a:lnTo>
                    <a:lnTo>
                      <a:pt x="41" y="99"/>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0" name="Freeform 59">
                <a:extLst>
                  <a:ext uri="{FF2B5EF4-FFF2-40B4-BE49-F238E27FC236}">
                    <a16:creationId xmlns:a16="http://schemas.microsoft.com/office/drawing/2014/main" id="{9F54E1DD-6B83-304A-9C31-766A023F0DFF}"/>
                  </a:ext>
                </a:extLst>
              </p:cNvPr>
              <p:cNvSpPr>
                <a:spLocks/>
              </p:cNvSpPr>
              <p:nvPr/>
            </p:nvSpPr>
            <p:spPr bwMode="auto">
              <a:xfrm>
                <a:off x="3769" y="1109"/>
                <a:ext cx="24" cy="29"/>
              </a:xfrm>
              <a:custGeom>
                <a:avLst/>
                <a:gdLst>
                  <a:gd name="T0" fmla="*/ 0 w 47"/>
                  <a:gd name="T1" fmla="*/ 0 h 57"/>
                  <a:gd name="T2" fmla="*/ 1 w 47"/>
                  <a:gd name="T3" fmla="*/ 0 h 57"/>
                  <a:gd name="T4" fmla="*/ 2 w 47"/>
                  <a:gd name="T5" fmla="*/ 1 h 57"/>
                  <a:gd name="T6" fmla="*/ 1 w 47"/>
                  <a:gd name="T7" fmla="*/ 2 h 57"/>
                  <a:gd name="T8" fmla="*/ 0 w 47"/>
                  <a:gd name="T9" fmla="*/ 2 h 57"/>
                  <a:gd name="T10" fmla="*/ 0 w 47"/>
                  <a:gd name="T11" fmla="*/ 0 h 57"/>
                  <a:gd name="T12" fmla="*/ 0 60000 65536"/>
                  <a:gd name="T13" fmla="*/ 0 60000 65536"/>
                  <a:gd name="T14" fmla="*/ 0 60000 65536"/>
                  <a:gd name="T15" fmla="*/ 0 60000 65536"/>
                  <a:gd name="T16" fmla="*/ 0 60000 65536"/>
                  <a:gd name="T17" fmla="*/ 0 60000 65536"/>
                  <a:gd name="T18" fmla="*/ 0 w 47"/>
                  <a:gd name="T19" fmla="*/ 0 h 57"/>
                  <a:gd name="T20" fmla="*/ 47 w 47"/>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7" h="57">
                    <a:moveTo>
                      <a:pt x="0" y="0"/>
                    </a:moveTo>
                    <a:lnTo>
                      <a:pt x="24" y="0"/>
                    </a:lnTo>
                    <a:lnTo>
                      <a:pt x="47" y="29"/>
                    </a:lnTo>
                    <a:lnTo>
                      <a:pt x="24"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1" name="Freeform 60">
                <a:extLst>
                  <a:ext uri="{FF2B5EF4-FFF2-40B4-BE49-F238E27FC236}">
                    <a16:creationId xmlns:a16="http://schemas.microsoft.com/office/drawing/2014/main" id="{25F82C32-C5BA-874C-9EAD-96155C0025C5}"/>
                  </a:ext>
                </a:extLst>
              </p:cNvPr>
              <p:cNvSpPr>
                <a:spLocks/>
              </p:cNvSpPr>
              <p:nvPr/>
            </p:nvSpPr>
            <p:spPr bwMode="auto">
              <a:xfrm>
                <a:off x="3769" y="1109"/>
                <a:ext cx="24" cy="29"/>
              </a:xfrm>
              <a:custGeom>
                <a:avLst/>
                <a:gdLst>
                  <a:gd name="T0" fmla="*/ 0 w 47"/>
                  <a:gd name="T1" fmla="*/ 0 h 57"/>
                  <a:gd name="T2" fmla="*/ 1 w 47"/>
                  <a:gd name="T3" fmla="*/ 0 h 57"/>
                  <a:gd name="T4" fmla="*/ 2 w 47"/>
                  <a:gd name="T5" fmla="*/ 1 h 57"/>
                  <a:gd name="T6" fmla="*/ 1 w 47"/>
                  <a:gd name="T7" fmla="*/ 2 h 57"/>
                  <a:gd name="T8" fmla="*/ 0 w 47"/>
                  <a:gd name="T9" fmla="*/ 2 h 57"/>
                  <a:gd name="T10" fmla="*/ 0 60000 65536"/>
                  <a:gd name="T11" fmla="*/ 0 60000 65536"/>
                  <a:gd name="T12" fmla="*/ 0 60000 65536"/>
                  <a:gd name="T13" fmla="*/ 0 60000 65536"/>
                  <a:gd name="T14" fmla="*/ 0 60000 65536"/>
                  <a:gd name="T15" fmla="*/ 0 w 47"/>
                  <a:gd name="T16" fmla="*/ 0 h 57"/>
                  <a:gd name="T17" fmla="*/ 47 w 47"/>
                  <a:gd name="T18" fmla="*/ 57 h 57"/>
                </a:gdLst>
                <a:ahLst/>
                <a:cxnLst>
                  <a:cxn ang="T10">
                    <a:pos x="T0" y="T1"/>
                  </a:cxn>
                  <a:cxn ang="T11">
                    <a:pos x="T2" y="T3"/>
                  </a:cxn>
                  <a:cxn ang="T12">
                    <a:pos x="T4" y="T5"/>
                  </a:cxn>
                  <a:cxn ang="T13">
                    <a:pos x="T6" y="T7"/>
                  </a:cxn>
                  <a:cxn ang="T14">
                    <a:pos x="T8" y="T9"/>
                  </a:cxn>
                </a:cxnLst>
                <a:rect l="T15" t="T16" r="T17" b="T18"/>
                <a:pathLst>
                  <a:path w="47" h="57">
                    <a:moveTo>
                      <a:pt x="0" y="0"/>
                    </a:moveTo>
                    <a:lnTo>
                      <a:pt x="24" y="0"/>
                    </a:lnTo>
                    <a:lnTo>
                      <a:pt x="47" y="29"/>
                    </a:lnTo>
                    <a:lnTo>
                      <a:pt x="24"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2" name="Freeform 61">
                <a:extLst>
                  <a:ext uri="{FF2B5EF4-FFF2-40B4-BE49-F238E27FC236}">
                    <a16:creationId xmlns:a16="http://schemas.microsoft.com/office/drawing/2014/main" id="{CA60DE6E-D952-0746-90ED-0C5E94DC508B}"/>
                  </a:ext>
                </a:extLst>
              </p:cNvPr>
              <p:cNvSpPr>
                <a:spLocks/>
              </p:cNvSpPr>
              <p:nvPr/>
            </p:nvSpPr>
            <p:spPr bwMode="auto">
              <a:xfrm>
                <a:off x="3618" y="1138"/>
                <a:ext cx="151" cy="60"/>
              </a:xfrm>
              <a:custGeom>
                <a:avLst/>
                <a:gdLst>
                  <a:gd name="T0" fmla="*/ 2 w 302"/>
                  <a:gd name="T1" fmla="*/ 0 h 121"/>
                  <a:gd name="T2" fmla="*/ 0 w 302"/>
                  <a:gd name="T3" fmla="*/ 0 h 121"/>
                  <a:gd name="T4" fmla="*/ 0 w 302"/>
                  <a:gd name="T5" fmla="*/ 3 h 121"/>
                  <a:gd name="T6" fmla="*/ 7 w 302"/>
                  <a:gd name="T7" fmla="*/ 3 h 121"/>
                  <a:gd name="T8" fmla="*/ 7 w 302"/>
                  <a:gd name="T9" fmla="*/ 0 h 121"/>
                  <a:gd name="T10" fmla="*/ 9 w 302"/>
                  <a:gd name="T11" fmla="*/ 0 h 121"/>
                  <a:gd name="T12" fmla="*/ 0 60000 65536"/>
                  <a:gd name="T13" fmla="*/ 0 60000 65536"/>
                  <a:gd name="T14" fmla="*/ 0 60000 65536"/>
                  <a:gd name="T15" fmla="*/ 0 60000 65536"/>
                  <a:gd name="T16" fmla="*/ 0 60000 65536"/>
                  <a:gd name="T17" fmla="*/ 0 60000 65536"/>
                  <a:gd name="T18" fmla="*/ 0 w 302"/>
                  <a:gd name="T19" fmla="*/ 0 h 121"/>
                  <a:gd name="T20" fmla="*/ 302 w 302"/>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302" h="121">
                    <a:moveTo>
                      <a:pt x="69" y="0"/>
                    </a:moveTo>
                    <a:lnTo>
                      <a:pt x="0" y="0"/>
                    </a:lnTo>
                    <a:lnTo>
                      <a:pt x="0" y="121"/>
                    </a:lnTo>
                    <a:lnTo>
                      <a:pt x="234" y="121"/>
                    </a:lnTo>
                    <a:lnTo>
                      <a:pt x="234" y="0"/>
                    </a:lnTo>
                    <a:lnTo>
                      <a:pt x="302"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3" name="Freeform 62">
                <a:extLst>
                  <a:ext uri="{FF2B5EF4-FFF2-40B4-BE49-F238E27FC236}">
                    <a16:creationId xmlns:a16="http://schemas.microsoft.com/office/drawing/2014/main" id="{D9105A87-273D-514F-8CC7-00353C55AD22}"/>
                  </a:ext>
                </a:extLst>
              </p:cNvPr>
              <p:cNvSpPr>
                <a:spLocks/>
              </p:cNvSpPr>
              <p:nvPr/>
            </p:nvSpPr>
            <p:spPr bwMode="auto">
              <a:xfrm>
                <a:off x="3678" y="1199"/>
                <a:ext cx="1" cy="66"/>
              </a:xfrm>
              <a:custGeom>
                <a:avLst/>
                <a:gdLst>
                  <a:gd name="T0" fmla="*/ 0 w 1"/>
                  <a:gd name="T1" fmla="*/ 0 h 131"/>
                  <a:gd name="T2" fmla="*/ 0 w 1"/>
                  <a:gd name="T3" fmla="*/ 5 h 131"/>
                  <a:gd name="T4" fmla="*/ 0 w 1"/>
                  <a:gd name="T5" fmla="*/ 0 h 131"/>
                  <a:gd name="T6" fmla="*/ 0 60000 65536"/>
                  <a:gd name="T7" fmla="*/ 0 60000 65536"/>
                  <a:gd name="T8" fmla="*/ 0 60000 65536"/>
                  <a:gd name="T9" fmla="*/ 0 w 1"/>
                  <a:gd name="T10" fmla="*/ 0 h 131"/>
                  <a:gd name="T11" fmla="*/ 1 w 1"/>
                  <a:gd name="T12" fmla="*/ 131 h 131"/>
                </a:gdLst>
                <a:ahLst/>
                <a:cxnLst>
                  <a:cxn ang="T6">
                    <a:pos x="T0" y="T1"/>
                  </a:cxn>
                  <a:cxn ang="T7">
                    <a:pos x="T2" y="T3"/>
                  </a:cxn>
                  <a:cxn ang="T8">
                    <a:pos x="T4" y="T5"/>
                  </a:cxn>
                </a:cxnLst>
                <a:rect l="T9" t="T10" r="T11" b="T12"/>
                <a:pathLst>
                  <a:path w="1" h="131">
                    <a:moveTo>
                      <a:pt x="0" y="0"/>
                    </a:moveTo>
                    <a:lnTo>
                      <a:pt x="0" y="131"/>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4" name="Line 63">
                <a:extLst>
                  <a:ext uri="{FF2B5EF4-FFF2-40B4-BE49-F238E27FC236}">
                    <a16:creationId xmlns:a16="http://schemas.microsoft.com/office/drawing/2014/main" id="{380997B8-E6BC-2F4C-9FE6-BB75C0830743}"/>
                  </a:ext>
                </a:extLst>
              </p:cNvPr>
              <p:cNvSpPr>
                <a:spLocks noChangeShapeType="1"/>
              </p:cNvSpPr>
              <p:nvPr/>
            </p:nvSpPr>
            <p:spPr bwMode="auto">
              <a:xfrm>
                <a:off x="3678" y="1199"/>
                <a:ext cx="1" cy="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5" name="Freeform 64">
                <a:extLst>
                  <a:ext uri="{FF2B5EF4-FFF2-40B4-BE49-F238E27FC236}">
                    <a16:creationId xmlns:a16="http://schemas.microsoft.com/office/drawing/2014/main" id="{581DB0E0-BA51-7847-B990-5873F4650D83}"/>
                  </a:ext>
                </a:extLst>
              </p:cNvPr>
              <p:cNvSpPr>
                <a:spLocks/>
              </p:cNvSpPr>
              <p:nvPr/>
            </p:nvSpPr>
            <p:spPr bwMode="auto">
              <a:xfrm>
                <a:off x="3666" y="1252"/>
                <a:ext cx="25" cy="26"/>
              </a:xfrm>
              <a:custGeom>
                <a:avLst/>
                <a:gdLst>
                  <a:gd name="T0" fmla="*/ 0 w 51"/>
                  <a:gd name="T1" fmla="*/ 2 h 52"/>
                  <a:gd name="T2" fmla="*/ 0 w 51"/>
                  <a:gd name="T3" fmla="*/ 2 h 52"/>
                  <a:gd name="T4" fmla="*/ 1 w 51"/>
                  <a:gd name="T5" fmla="*/ 2 h 52"/>
                  <a:gd name="T6" fmla="*/ 1 w 51"/>
                  <a:gd name="T7" fmla="*/ 2 h 52"/>
                  <a:gd name="T8" fmla="*/ 1 w 51"/>
                  <a:gd name="T9" fmla="*/ 2 h 52"/>
                  <a:gd name="T10" fmla="*/ 1 w 51"/>
                  <a:gd name="T11" fmla="*/ 2 h 52"/>
                  <a:gd name="T12" fmla="*/ 1 w 51"/>
                  <a:gd name="T13" fmla="*/ 2 h 52"/>
                  <a:gd name="T14" fmla="*/ 1 w 51"/>
                  <a:gd name="T15" fmla="*/ 1 h 52"/>
                  <a:gd name="T16" fmla="*/ 1 w 51"/>
                  <a:gd name="T17" fmla="*/ 1 h 52"/>
                  <a:gd name="T18" fmla="*/ 1 w 51"/>
                  <a:gd name="T19" fmla="*/ 1 h 52"/>
                  <a:gd name="T20" fmla="*/ 1 w 51"/>
                  <a:gd name="T21" fmla="*/ 1 h 52"/>
                  <a:gd name="T22" fmla="*/ 1 w 51"/>
                  <a:gd name="T23" fmla="*/ 1 h 52"/>
                  <a:gd name="T24" fmla="*/ 1 w 51"/>
                  <a:gd name="T25" fmla="*/ 1 h 52"/>
                  <a:gd name="T26" fmla="*/ 1 w 51"/>
                  <a:gd name="T27" fmla="*/ 1 h 52"/>
                  <a:gd name="T28" fmla="*/ 1 w 51"/>
                  <a:gd name="T29" fmla="*/ 1 h 52"/>
                  <a:gd name="T30" fmla="*/ 0 w 51"/>
                  <a:gd name="T31" fmla="*/ 0 h 52"/>
                  <a:gd name="T32" fmla="*/ 0 w 51"/>
                  <a:gd name="T33" fmla="*/ 0 h 52"/>
                  <a:gd name="T34" fmla="*/ 0 w 51"/>
                  <a:gd name="T35" fmla="*/ 0 h 52"/>
                  <a:gd name="T36" fmla="*/ 0 w 51"/>
                  <a:gd name="T37" fmla="*/ 1 h 52"/>
                  <a:gd name="T38" fmla="*/ 0 w 51"/>
                  <a:gd name="T39" fmla="*/ 1 h 52"/>
                  <a:gd name="T40" fmla="*/ 0 w 51"/>
                  <a:gd name="T41" fmla="*/ 1 h 52"/>
                  <a:gd name="T42" fmla="*/ 0 w 51"/>
                  <a:gd name="T43" fmla="*/ 1 h 52"/>
                  <a:gd name="T44" fmla="*/ 0 w 51"/>
                  <a:gd name="T45" fmla="*/ 1 h 52"/>
                  <a:gd name="T46" fmla="*/ 0 w 51"/>
                  <a:gd name="T47" fmla="*/ 1 h 52"/>
                  <a:gd name="T48" fmla="*/ 0 w 51"/>
                  <a:gd name="T49" fmla="*/ 1 h 52"/>
                  <a:gd name="T50" fmla="*/ 0 w 51"/>
                  <a:gd name="T51" fmla="*/ 1 h 52"/>
                  <a:gd name="T52" fmla="*/ 0 w 51"/>
                  <a:gd name="T53" fmla="*/ 2 h 52"/>
                  <a:gd name="T54" fmla="*/ 0 w 51"/>
                  <a:gd name="T55" fmla="*/ 2 h 52"/>
                  <a:gd name="T56" fmla="*/ 0 w 51"/>
                  <a:gd name="T57" fmla="*/ 2 h 52"/>
                  <a:gd name="T58" fmla="*/ 0 w 51"/>
                  <a:gd name="T59" fmla="*/ 2 h 52"/>
                  <a:gd name="T60" fmla="*/ 0 w 51"/>
                  <a:gd name="T61" fmla="*/ 2 h 52"/>
                  <a:gd name="T62" fmla="*/ 0 w 51"/>
                  <a:gd name="T63" fmla="*/ 2 h 52"/>
                  <a:gd name="T64" fmla="*/ 0 w 51"/>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2"/>
                  <a:gd name="T101" fmla="*/ 51 w 51"/>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2">
                    <a:moveTo>
                      <a:pt x="25" y="52"/>
                    </a:moveTo>
                    <a:lnTo>
                      <a:pt x="31" y="50"/>
                    </a:lnTo>
                    <a:lnTo>
                      <a:pt x="34" y="48"/>
                    </a:lnTo>
                    <a:lnTo>
                      <a:pt x="40" y="46"/>
                    </a:lnTo>
                    <a:lnTo>
                      <a:pt x="43" y="43"/>
                    </a:lnTo>
                    <a:lnTo>
                      <a:pt x="47" y="39"/>
                    </a:lnTo>
                    <a:lnTo>
                      <a:pt x="49" y="36"/>
                    </a:lnTo>
                    <a:lnTo>
                      <a:pt x="51" y="30"/>
                    </a:lnTo>
                    <a:lnTo>
                      <a:pt x="51" y="25"/>
                    </a:lnTo>
                    <a:lnTo>
                      <a:pt x="51" y="19"/>
                    </a:lnTo>
                    <a:lnTo>
                      <a:pt x="49" y="16"/>
                    </a:lnTo>
                    <a:lnTo>
                      <a:pt x="47" y="10"/>
                    </a:lnTo>
                    <a:lnTo>
                      <a:pt x="43" y="7"/>
                    </a:lnTo>
                    <a:lnTo>
                      <a:pt x="40" y="3"/>
                    </a:lnTo>
                    <a:lnTo>
                      <a:pt x="34" y="1"/>
                    </a:lnTo>
                    <a:lnTo>
                      <a:pt x="31" y="0"/>
                    </a:lnTo>
                    <a:lnTo>
                      <a:pt x="25" y="0"/>
                    </a:lnTo>
                    <a:lnTo>
                      <a:pt x="20" y="0"/>
                    </a:lnTo>
                    <a:lnTo>
                      <a:pt x="15" y="1"/>
                    </a:lnTo>
                    <a:lnTo>
                      <a:pt x="11" y="3"/>
                    </a:lnTo>
                    <a:lnTo>
                      <a:pt x="8" y="7"/>
                    </a:lnTo>
                    <a:lnTo>
                      <a:pt x="4" y="10"/>
                    </a:lnTo>
                    <a:lnTo>
                      <a:pt x="2" y="16"/>
                    </a:lnTo>
                    <a:lnTo>
                      <a:pt x="0" y="19"/>
                    </a:lnTo>
                    <a:lnTo>
                      <a:pt x="0" y="25"/>
                    </a:lnTo>
                    <a:lnTo>
                      <a:pt x="0" y="30"/>
                    </a:lnTo>
                    <a:lnTo>
                      <a:pt x="2" y="36"/>
                    </a:lnTo>
                    <a:lnTo>
                      <a:pt x="4" y="39"/>
                    </a:lnTo>
                    <a:lnTo>
                      <a:pt x="8" y="43"/>
                    </a:lnTo>
                    <a:lnTo>
                      <a:pt x="11" y="46"/>
                    </a:lnTo>
                    <a:lnTo>
                      <a:pt x="15" y="48"/>
                    </a:lnTo>
                    <a:lnTo>
                      <a:pt x="20"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6" name="Freeform 65">
                <a:extLst>
                  <a:ext uri="{FF2B5EF4-FFF2-40B4-BE49-F238E27FC236}">
                    <a16:creationId xmlns:a16="http://schemas.microsoft.com/office/drawing/2014/main" id="{2EA224E5-AF47-924D-8C91-4CBE699B1EED}"/>
                  </a:ext>
                </a:extLst>
              </p:cNvPr>
              <p:cNvSpPr>
                <a:spLocks/>
              </p:cNvSpPr>
              <p:nvPr/>
            </p:nvSpPr>
            <p:spPr bwMode="auto">
              <a:xfrm>
                <a:off x="3663" y="1187"/>
                <a:ext cx="26" cy="26"/>
              </a:xfrm>
              <a:custGeom>
                <a:avLst/>
                <a:gdLst>
                  <a:gd name="T0" fmla="*/ 1 w 52"/>
                  <a:gd name="T1" fmla="*/ 1 h 53"/>
                  <a:gd name="T2" fmla="*/ 1 w 52"/>
                  <a:gd name="T3" fmla="*/ 1 h 53"/>
                  <a:gd name="T4" fmla="*/ 2 w 52"/>
                  <a:gd name="T5" fmla="*/ 1 h 53"/>
                  <a:gd name="T6" fmla="*/ 2 w 52"/>
                  <a:gd name="T7" fmla="*/ 1 h 53"/>
                  <a:gd name="T8" fmla="*/ 2 w 52"/>
                  <a:gd name="T9" fmla="*/ 1 h 53"/>
                  <a:gd name="T10" fmla="*/ 2 w 52"/>
                  <a:gd name="T11" fmla="*/ 1 h 53"/>
                  <a:gd name="T12" fmla="*/ 2 w 52"/>
                  <a:gd name="T13" fmla="*/ 1 h 53"/>
                  <a:gd name="T14" fmla="*/ 2 w 52"/>
                  <a:gd name="T15" fmla="*/ 0 h 53"/>
                  <a:gd name="T16" fmla="*/ 2 w 52"/>
                  <a:gd name="T17" fmla="*/ 0 h 53"/>
                  <a:gd name="T18" fmla="*/ 2 w 52"/>
                  <a:gd name="T19" fmla="*/ 0 h 53"/>
                  <a:gd name="T20" fmla="*/ 2 w 52"/>
                  <a:gd name="T21" fmla="*/ 0 h 53"/>
                  <a:gd name="T22" fmla="*/ 2 w 52"/>
                  <a:gd name="T23" fmla="*/ 0 h 53"/>
                  <a:gd name="T24" fmla="*/ 2 w 52"/>
                  <a:gd name="T25" fmla="*/ 0 h 53"/>
                  <a:gd name="T26" fmla="*/ 2 w 52"/>
                  <a:gd name="T27" fmla="*/ 0 h 53"/>
                  <a:gd name="T28" fmla="*/ 2 w 52"/>
                  <a:gd name="T29" fmla="*/ 0 h 53"/>
                  <a:gd name="T30" fmla="*/ 1 w 52"/>
                  <a:gd name="T31" fmla="*/ 0 h 53"/>
                  <a:gd name="T32" fmla="*/ 1 w 52"/>
                  <a:gd name="T33" fmla="*/ 0 h 53"/>
                  <a:gd name="T34" fmla="*/ 1 w 52"/>
                  <a:gd name="T35" fmla="*/ 0 h 53"/>
                  <a:gd name="T36" fmla="*/ 1 w 52"/>
                  <a:gd name="T37" fmla="*/ 0 h 53"/>
                  <a:gd name="T38" fmla="*/ 1 w 52"/>
                  <a:gd name="T39" fmla="*/ 0 h 53"/>
                  <a:gd name="T40" fmla="*/ 1 w 52"/>
                  <a:gd name="T41" fmla="*/ 0 h 53"/>
                  <a:gd name="T42" fmla="*/ 1 w 52"/>
                  <a:gd name="T43" fmla="*/ 0 h 53"/>
                  <a:gd name="T44" fmla="*/ 1 w 52"/>
                  <a:gd name="T45" fmla="*/ 0 h 53"/>
                  <a:gd name="T46" fmla="*/ 0 w 52"/>
                  <a:gd name="T47" fmla="*/ 0 h 53"/>
                  <a:gd name="T48" fmla="*/ 0 w 52"/>
                  <a:gd name="T49" fmla="*/ 0 h 53"/>
                  <a:gd name="T50" fmla="*/ 0 w 52"/>
                  <a:gd name="T51" fmla="*/ 0 h 53"/>
                  <a:gd name="T52" fmla="*/ 1 w 52"/>
                  <a:gd name="T53" fmla="*/ 1 h 53"/>
                  <a:gd name="T54" fmla="*/ 1 w 52"/>
                  <a:gd name="T55" fmla="*/ 1 h 53"/>
                  <a:gd name="T56" fmla="*/ 1 w 52"/>
                  <a:gd name="T57" fmla="*/ 1 h 53"/>
                  <a:gd name="T58" fmla="*/ 1 w 52"/>
                  <a:gd name="T59" fmla="*/ 1 h 53"/>
                  <a:gd name="T60" fmla="*/ 1 w 52"/>
                  <a:gd name="T61" fmla="*/ 1 h 53"/>
                  <a:gd name="T62" fmla="*/ 1 w 52"/>
                  <a:gd name="T63" fmla="*/ 1 h 53"/>
                  <a:gd name="T64" fmla="*/ 1 w 52"/>
                  <a:gd name="T65" fmla="*/ 1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3"/>
                  <a:gd name="T101" fmla="*/ 52 w 52"/>
                  <a:gd name="T102" fmla="*/ 53 h 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3">
                    <a:moveTo>
                      <a:pt x="25" y="53"/>
                    </a:moveTo>
                    <a:lnTo>
                      <a:pt x="30" y="51"/>
                    </a:lnTo>
                    <a:lnTo>
                      <a:pt x="36" y="51"/>
                    </a:lnTo>
                    <a:lnTo>
                      <a:pt x="39" y="47"/>
                    </a:lnTo>
                    <a:lnTo>
                      <a:pt x="43" y="44"/>
                    </a:lnTo>
                    <a:lnTo>
                      <a:pt x="47" y="40"/>
                    </a:lnTo>
                    <a:lnTo>
                      <a:pt x="48" y="36"/>
                    </a:lnTo>
                    <a:lnTo>
                      <a:pt x="50" y="31"/>
                    </a:lnTo>
                    <a:lnTo>
                      <a:pt x="52" y="26"/>
                    </a:lnTo>
                    <a:lnTo>
                      <a:pt x="50" y="20"/>
                    </a:lnTo>
                    <a:lnTo>
                      <a:pt x="48" y="17"/>
                    </a:lnTo>
                    <a:lnTo>
                      <a:pt x="47" y="11"/>
                    </a:lnTo>
                    <a:lnTo>
                      <a:pt x="43" y="8"/>
                    </a:lnTo>
                    <a:lnTo>
                      <a:pt x="39" y="6"/>
                    </a:lnTo>
                    <a:lnTo>
                      <a:pt x="36" y="2"/>
                    </a:lnTo>
                    <a:lnTo>
                      <a:pt x="30" y="0"/>
                    </a:lnTo>
                    <a:lnTo>
                      <a:pt x="25" y="0"/>
                    </a:lnTo>
                    <a:lnTo>
                      <a:pt x="20" y="0"/>
                    </a:lnTo>
                    <a:lnTo>
                      <a:pt x="16" y="2"/>
                    </a:lnTo>
                    <a:lnTo>
                      <a:pt x="11" y="6"/>
                    </a:lnTo>
                    <a:lnTo>
                      <a:pt x="7" y="8"/>
                    </a:lnTo>
                    <a:lnTo>
                      <a:pt x="5" y="11"/>
                    </a:lnTo>
                    <a:lnTo>
                      <a:pt x="2" y="17"/>
                    </a:lnTo>
                    <a:lnTo>
                      <a:pt x="0" y="20"/>
                    </a:lnTo>
                    <a:lnTo>
                      <a:pt x="0" y="26"/>
                    </a:lnTo>
                    <a:lnTo>
                      <a:pt x="0" y="31"/>
                    </a:lnTo>
                    <a:lnTo>
                      <a:pt x="2" y="36"/>
                    </a:lnTo>
                    <a:lnTo>
                      <a:pt x="5" y="40"/>
                    </a:lnTo>
                    <a:lnTo>
                      <a:pt x="7" y="44"/>
                    </a:lnTo>
                    <a:lnTo>
                      <a:pt x="11" y="47"/>
                    </a:lnTo>
                    <a:lnTo>
                      <a:pt x="16" y="51"/>
                    </a:lnTo>
                    <a:lnTo>
                      <a:pt x="20" y="51"/>
                    </a:lnTo>
                    <a:lnTo>
                      <a:pt x="25" y="53"/>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7" name="Freeform 66">
                <a:extLst>
                  <a:ext uri="{FF2B5EF4-FFF2-40B4-BE49-F238E27FC236}">
                    <a16:creationId xmlns:a16="http://schemas.microsoft.com/office/drawing/2014/main" id="{64666D95-6DBE-C84B-8210-4E01BD7FF8CC}"/>
                  </a:ext>
                </a:extLst>
              </p:cNvPr>
              <p:cNvSpPr>
                <a:spLocks/>
              </p:cNvSpPr>
              <p:nvPr/>
            </p:nvSpPr>
            <p:spPr bwMode="auto">
              <a:xfrm>
                <a:off x="3483" y="937"/>
                <a:ext cx="25"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0"/>
                    </a:lnTo>
                    <a:lnTo>
                      <a:pt x="34" y="50"/>
                    </a:lnTo>
                    <a:lnTo>
                      <a:pt x="39" y="46"/>
                    </a:lnTo>
                    <a:lnTo>
                      <a:pt x="43" y="45"/>
                    </a:lnTo>
                    <a:lnTo>
                      <a:pt x="46" y="39"/>
                    </a:lnTo>
                    <a:lnTo>
                      <a:pt x="48" y="36"/>
                    </a:lnTo>
                    <a:lnTo>
                      <a:pt x="50" y="30"/>
                    </a:lnTo>
                    <a:lnTo>
                      <a:pt x="50" y="27"/>
                    </a:lnTo>
                    <a:lnTo>
                      <a:pt x="50" y="21"/>
                    </a:lnTo>
                    <a:lnTo>
                      <a:pt x="48" y="16"/>
                    </a:lnTo>
                    <a:lnTo>
                      <a:pt x="46" y="12"/>
                    </a:lnTo>
                    <a:lnTo>
                      <a:pt x="43" y="7"/>
                    </a:lnTo>
                    <a:lnTo>
                      <a:pt x="39" y="5"/>
                    </a:lnTo>
                    <a:lnTo>
                      <a:pt x="34" y="1"/>
                    </a:lnTo>
                    <a:lnTo>
                      <a:pt x="30" y="0"/>
                    </a:lnTo>
                    <a:lnTo>
                      <a:pt x="25" y="0"/>
                    </a:lnTo>
                    <a:lnTo>
                      <a:pt x="19" y="0"/>
                    </a:lnTo>
                    <a:lnTo>
                      <a:pt x="14" y="1"/>
                    </a:lnTo>
                    <a:lnTo>
                      <a:pt x="11" y="5"/>
                    </a:lnTo>
                    <a:lnTo>
                      <a:pt x="7" y="7"/>
                    </a:lnTo>
                    <a:lnTo>
                      <a:pt x="3" y="12"/>
                    </a:lnTo>
                    <a:lnTo>
                      <a:pt x="2" y="16"/>
                    </a:lnTo>
                    <a:lnTo>
                      <a:pt x="0" y="21"/>
                    </a:lnTo>
                    <a:lnTo>
                      <a:pt x="0" y="27"/>
                    </a:lnTo>
                    <a:lnTo>
                      <a:pt x="0" y="30"/>
                    </a:lnTo>
                    <a:lnTo>
                      <a:pt x="2" y="36"/>
                    </a:lnTo>
                    <a:lnTo>
                      <a:pt x="3" y="39"/>
                    </a:lnTo>
                    <a:lnTo>
                      <a:pt x="7" y="45"/>
                    </a:lnTo>
                    <a:lnTo>
                      <a:pt x="11" y="46"/>
                    </a:lnTo>
                    <a:lnTo>
                      <a:pt x="14" y="50"/>
                    </a:lnTo>
                    <a:lnTo>
                      <a:pt x="19"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8" name="Freeform 67">
                <a:extLst>
                  <a:ext uri="{FF2B5EF4-FFF2-40B4-BE49-F238E27FC236}">
                    <a16:creationId xmlns:a16="http://schemas.microsoft.com/office/drawing/2014/main" id="{1A484063-A4A0-9941-B8E1-206EE33403F5}"/>
                  </a:ext>
                </a:extLst>
              </p:cNvPr>
              <p:cNvSpPr>
                <a:spLocks/>
              </p:cNvSpPr>
              <p:nvPr/>
            </p:nvSpPr>
            <p:spPr bwMode="auto">
              <a:xfrm>
                <a:off x="3665" y="1031"/>
                <a:ext cx="26" cy="25"/>
              </a:xfrm>
              <a:custGeom>
                <a:avLst/>
                <a:gdLst>
                  <a:gd name="T0" fmla="*/ 1 w 52"/>
                  <a:gd name="T1" fmla="*/ 1 h 51"/>
                  <a:gd name="T2" fmla="*/ 1 w 52"/>
                  <a:gd name="T3" fmla="*/ 1 h 51"/>
                  <a:gd name="T4" fmla="*/ 2 w 52"/>
                  <a:gd name="T5" fmla="*/ 1 h 51"/>
                  <a:gd name="T6" fmla="*/ 2 w 52"/>
                  <a:gd name="T7" fmla="*/ 1 h 51"/>
                  <a:gd name="T8" fmla="*/ 2 w 52"/>
                  <a:gd name="T9" fmla="*/ 1 h 51"/>
                  <a:gd name="T10" fmla="*/ 2 w 52"/>
                  <a:gd name="T11" fmla="*/ 1 h 51"/>
                  <a:gd name="T12" fmla="*/ 2 w 52"/>
                  <a:gd name="T13" fmla="*/ 1 h 51"/>
                  <a:gd name="T14" fmla="*/ 2 w 52"/>
                  <a:gd name="T15" fmla="*/ 0 h 51"/>
                  <a:gd name="T16" fmla="*/ 2 w 52"/>
                  <a:gd name="T17" fmla="*/ 0 h 51"/>
                  <a:gd name="T18" fmla="*/ 2 w 52"/>
                  <a:gd name="T19" fmla="*/ 0 h 51"/>
                  <a:gd name="T20" fmla="*/ 2 w 52"/>
                  <a:gd name="T21" fmla="*/ 0 h 51"/>
                  <a:gd name="T22" fmla="*/ 2 w 52"/>
                  <a:gd name="T23" fmla="*/ 0 h 51"/>
                  <a:gd name="T24" fmla="*/ 2 w 52"/>
                  <a:gd name="T25" fmla="*/ 0 h 51"/>
                  <a:gd name="T26" fmla="*/ 2 w 52"/>
                  <a:gd name="T27" fmla="*/ 0 h 51"/>
                  <a:gd name="T28" fmla="*/ 2 w 52"/>
                  <a:gd name="T29" fmla="*/ 0 h 51"/>
                  <a:gd name="T30" fmla="*/ 1 w 52"/>
                  <a:gd name="T31" fmla="*/ 0 h 51"/>
                  <a:gd name="T32" fmla="*/ 1 w 52"/>
                  <a:gd name="T33" fmla="*/ 0 h 51"/>
                  <a:gd name="T34" fmla="*/ 1 w 52"/>
                  <a:gd name="T35" fmla="*/ 0 h 51"/>
                  <a:gd name="T36" fmla="*/ 1 w 52"/>
                  <a:gd name="T37" fmla="*/ 0 h 51"/>
                  <a:gd name="T38" fmla="*/ 1 w 52"/>
                  <a:gd name="T39" fmla="*/ 0 h 51"/>
                  <a:gd name="T40" fmla="*/ 1 w 52"/>
                  <a:gd name="T41" fmla="*/ 0 h 51"/>
                  <a:gd name="T42" fmla="*/ 1 w 52"/>
                  <a:gd name="T43" fmla="*/ 0 h 51"/>
                  <a:gd name="T44" fmla="*/ 1 w 52"/>
                  <a:gd name="T45" fmla="*/ 0 h 51"/>
                  <a:gd name="T46" fmla="*/ 0 w 52"/>
                  <a:gd name="T47" fmla="*/ 0 h 51"/>
                  <a:gd name="T48" fmla="*/ 0 w 52"/>
                  <a:gd name="T49" fmla="*/ 0 h 51"/>
                  <a:gd name="T50" fmla="*/ 0 w 52"/>
                  <a:gd name="T51" fmla="*/ 0 h 51"/>
                  <a:gd name="T52" fmla="*/ 1 w 52"/>
                  <a:gd name="T53" fmla="*/ 1 h 51"/>
                  <a:gd name="T54" fmla="*/ 1 w 52"/>
                  <a:gd name="T55" fmla="*/ 1 h 51"/>
                  <a:gd name="T56" fmla="*/ 1 w 52"/>
                  <a:gd name="T57" fmla="*/ 1 h 51"/>
                  <a:gd name="T58" fmla="*/ 1 w 52"/>
                  <a:gd name="T59" fmla="*/ 1 h 51"/>
                  <a:gd name="T60" fmla="*/ 1 w 52"/>
                  <a:gd name="T61" fmla="*/ 1 h 51"/>
                  <a:gd name="T62" fmla="*/ 1 w 52"/>
                  <a:gd name="T63" fmla="*/ 1 h 51"/>
                  <a:gd name="T64" fmla="*/ 1 w 52"/>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1"/>
                  <a:gd name="T101" fmla="*/ 52 w 52"/>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1">
                    <a:moveTo>
                      <a:pt x="25" y="51"/>
                    </a:moveTo>
                    <a:lnTo>
                      <a:pt x="30" y="49"/>
                    </a:lnTo>
                    <a:lnTo>
                      <a:pt x="35" y="49"/>
                    </a:lnTo>
                    <a:lnTo>
                      <a:pt x="39" y="45"/>
                    </a:lnTo>
                    <a:lnTo>
                      <a:pt x="43" y="44"/>
                    </a:lnTo>
                    <a:lnTo>
                      <a:pt x="46" y="40"/>
                    </a:lnTo>
                    <a:lnTo>
                      <a:pt x="50" y="35"/>
                    </a:lnTo>
                    <a:lnTo>
                      <a:pt x="50" y="31"/>
                    </a:lnTo>
                    <a:lnTo>
                      <a:pt x="52" y="26"/>
                    </a:lnTo>
                    <a:lnTo>
                      <a:pt x="50" y="20"/>
                    </a:lnTo>
                    <a:lnTo>
                      <a:pt x="50" y="15"/>
                    </a:lnTo>
                    <a:lnTo>
                      <a:pt x="46" y="11"/>
                    </a:lnTo>
                    <a:lnTo>
                      <a:pt x="43" y="8"/>
                    </a:lnTo>
                    <a:lnTo>
                      <a:pt x="39" y="4"/>
                    </a:lnTo>
                    <a:lnTo>
                      <a:pt x="35" y="2"/>
                    </a:lnTo>
                    <a:lnTo>
                      <a:pt x="30" y="0"/>
                    </a:lnTo>
                    <a:lnTo>
                      <a:pt x="25" y="0"/>
                    </a:lnTo>
                    <a:lnTo>
                      <a:pt x="19" y="0"/>
                    </a:lnTo>
                    <a:lnTo>
                      <a:pt x="16" y="2"/>
                    </a:lnTo>
                    <a:lnTo>
                      <a:pt x="10" y="4"/>
                    </a:lnTo>
                    <a:lnTo>
                      <a:pt x="7" y="8"/>
                    </a:lnTo>
                    <a:lnTo>
                      <a:pt x="5" y="11"/>
                    </a:lnTo>
                    <a:lnTo>
                      <a:pt x="1" y="15"/>
                    </a:lnTo>
                    <a:lnTo>
                      <a:pt x="0" y="20"/>
                    </a:lnTo>
                    <a:lnTo>
                      <a:pt x="0" y="26"/>
                    </a:lnTo>
                    <a:lnTo>
                      <a:pt x="0" y="31"/>
                    </a:lnTo>
                    <a:lnTo>
                      <a:pt x="1" y="35"/>
                    </a:lnTo>
                    <a:lnTo>
                      <a:pt x="5" y="40"/>
                    </a:lnTo>
                    <a:lnTo>
                      <a:pt x="7" y="44"/>
                    </a:lnTo>
                    <a:lnTo>
                      <a:pt x="10" y="45"/>
                    </a:lnTo>
                    <a:lnTo>
                      <a:pt x="16" y="49"/>
                    </a:lnTo>
                    <a:lnTo>
                      <a:pt x="19" y="49"/>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9" name="Rectangle 68">
                <a:extLst>
                  <a:ext uri="{FF2B5EF4-FFF2-40B4-BE49-F238E27FC236}">
                    <a16:creationId xmlns:a16="http://schemas.microsoft.com/office/drawing/2014/main" id="{496CF67D-9B16-244F-8DF9-3D14AE9BE781}"/>
                  </a:ext>
                </a:extLst>
              </p:cNvPr>
              <p:cNvSpPr>
                <a:spLocks noChangeArrowheads="1"/>
              </p:cNvSpPr>
              <p:nvPr/>
            </p:nvSpPr>
            <p:spPr bwMode="auto">
              <a:xfrm>
                <a:off x="3538" y="673"/>
                <a:ext cx="134" cy="5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70" name="Freeform 69">
                <a:extLst>
                  <a:ext uri="{FF2B5EF4-FFF2-40B4-BE49-F238E27FC236}">
                    <a16:creationId xmlns:a16="http://schemas.microsoft.com/office/drawing/2014/main" id="{5B63BD86-27A4-1048-8796-C5033E9FA9F9}"/>
                  </a:ext>
                </a:extLst>
              </p:cNvPr>
              <p:cNvSpPr>
                <a:spLocks/>
              </p:cNvSpPr>
              <p:nvPr/>
            </p:nvSpPr>
            <p:spPr bwMode="auto">
              <a:xfrm>
                <a:off x="3551" y="688"/>
                <a:ext cx="105" cy="24"/>
              </a:xfrm>
              <a:custGeom>
                <a:avLst/>
                <a:gdLst>
                  <a:gd name="T0" fmla="*/ 0 w 212"/>
                  <a:gd name="T1" fmla="*/ 2 h 48"/>
                  <a:gd name="T2" fmla="*/ 1 w 212"/>
                  <a:gd name="T3" fmla="*/ 2 h 48"/>
                  <a:gd name="T4" fmla="*/ 1 w 212"/>
                  <a:gd name="T5" fmla="*/ 0 h 48"/>
                  <a:gd name="T6" fmla="*/ 2 w 212"/>
                  <a:gd name="T7" fmla="*/ 0 h 48"/>
                  <a:gd name="T8" fmla="*/ 2 w 212"/>
                  <a:gd name="T9" fmla="*/ 2 h 48"/>
                  <a:gd name="T10" fmla="*/ 3 w 212"/>
                  <a:gd name="T11" fmla="*/ 2 h 48"/>
                  <a:gd name="T12" fmla="*/ 3 w 212"/>
                  <a:gd name="T13" fmla="*/ 0 h 48"/>
                  <a:gd name="T14" fmla="*/ 5 w 212"/>
                  <a:gd name="T15" fmla="*/ 0 h 48"/>
                  <a:gd name="T16" fmla="*/ 5 w 212"/>
                  <a:gd name="T17" fmla="*/ 2 h 48"/>
                  <a:gd name="T18" fmla="*/ 6 w 212"/>
                  <a:gd name="T19" fmla="*/ 2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2"/>
                  <a:gd name="T31" fmla="*/ 0 h 48"/>
                  <a:gd name="T32" fmla="*/ 212 w 212"/>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2" h="48">
                    <a:moveTo>
                      <a:pt x="0" y="48"/>
                    </a:moveTo>
                    <a:lnTo>
                      <a:pt x="47" y="48"/>
                    </a:lnTo>
                    <a:lnTo>
                      <a:pt x="47" y="0"/>
                    </a:lnTo>
                    <a:lnTo>
                      <a:pt x="90" y="0"/>
                    </a:lnTo>
                    <a:lnTo>
                      <a:pt x="90" y="48"/>
                    </a:lnTo>
                    <a:lnTo>
                      <a:pt x="126" y="48"/>
                    </a:lnTo>
                    <a:lnTo>
                      <a:pt x="126" y="0"/>
                    </a:lnTo>
                    <a:lnTo>
                      <a:pt x="172" y="0"/>
                    </a:lnTo>
                    <a:lnTo>
                      <a:pt x="172" y="48"/>
                    </a:lnTo>
                    <a:lnTo>
                      <a:pt x="212" y="4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1" name="Line 70">
                <a:extLst>
                  <a:ext uri="{FF2B5EF4-FFF2-40B4-BE49-F238E27FC236}">
                    <a16:creationId xmlns:a16="http://schemas.microsoft.com/office/drawing/2014/main" id="{2D521BA4-0094-C64E-B077-755F302C71D3}"/>
                  </a:ext>
                </a:extLst>
              </p:cNvPr>
              <p:cNvSpPr>
                <a:spLocks noChangeShapeType="1"/>
              </p:cNvSpPr>
              <p:nvPr/>
            </p:nvSpPr>
            <p:spPr bwMode="auto">
              <a:xfrm flipV="1">
                <a:off x="3605" y="728"/>
                <a:ext cx="1" cy="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2" name="Freeform 71">
                <a:extLst>
                  <a:ext uri="{FF2B5EF4-FFF2-40B4-BE49-F238E27FC236}">
                    <a16:creationId xmlns:a16="http://schemas.microsoft.com/office/drawing/2014/main" id="{A3CDF70F-8E59-C940-B000-1EAF7A24C8D0}"/>
                  </a:ext>
                </a:extLst>
              </p:cNvPr>
              <p:cNvSpPr>
                <a:spLocks/>
              </p:cNvSpPr>
              <p:nvPr/>
            </p:nvSpPr>
            <p:spPr bwMode="auto">
              <a:xfrm>
                <a:off x="3387" y="937"/>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1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0 h 52"/>
                  <a:gd name="T32" fmla="*/ 1 w 52"/>
                  <a:gd name="T33" fmla="*/ 0 h 52"/>
                  <a:gd name="T34" fmla="*/ 1 w 52"/>
                  <a:gd name="T35" fmla="*/ 0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1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7" y="52"/>
                    </a:moveTo>
                    <a:lnTo>
                      <a:pt x="31" y="50"/>
                    </a:lnTo>
                    <a:lnTo>
                      <a:pt x="36" y="50"/>
                    </a:lnTo>
                    <a:lnTo>
                      <a:pt x="40" y="46"/>
                    </a:lnTo>
                    <a:lnTo>
                      <a:pt x="45" y="45"/>
                    </a:lnTo>
                    <a:lnTo>
                      <a:pt x="47" y="39"/>
                    </a:lnTo>
                    <a:lnTo>
                      <a:pt x="50" y="36"/>
                    </a:lnTo>
                    <a:lnTo>
                      <a:pt x="50" y="30"/>
                    </a:lnTo>
                    <a:lnTo>
                      <a:pt x="52" y="27"/>
                    </a:lnTo>
                    <a:lnTo>
                      <a:pt x="50" y="21"/>
                    </a:lnTo>
                    <a:lnTo>
                      <a:pt x="50" y="16"/>
                    </a:lnTo>
                    <a:lnTo>
                      <a:pt x="47" y="12"/>
                    </a:lnTo>
                    <a:lnTo>
                      <a:pt x="45" y="7"/>
                    </a:lnTo>
                    <a:lnTo>
                      <a:pt x="40" y="5"/>
                    </a:lnTo>
                    <a:lnTo>
                      <a:pt x="36" y="1"/>
                    </a:lnTo>
                    <a:lnTo>
                      <a:pt x="31" y="0"/>
                    </a:lnTo>
                    <a:lnTo>
                      <a:pt x="27" y="0"/>
                    </a:lnTo>
                    <a:lnTo>
                      <a:pt x="22" y="0"/>
                    </a:lnTo>
                    <a:lnTo>
                      <a:pt x="16" y="1"/>
                    </a:lnTo>
                    <a:lnTo>
                      <a:pt x="11" y="5"/>
                    </a:lnTo>
                    <a:lnTo>
                      <a:pt x="7" y="7"/>
                    </a:lnTo>
                    <a:lnTo>
                      <a:pt x="6" y="12"/>
                    </a:lnTo>
                    <a:lnTo>
                      <a:pt x="2" y="16"/>
                    </a:lnTo>
                    <a:lnTo>
                      <a:pt x="0" y="21"/>
                    </a:lnTo>
                    <a:lnTo>
                      <a:pt x="0" y="27"/>
                    </a:lnTo>
                    <a:lnTo>
                      <a:pt x="0" y="30"/>
                    </a:lnTo>
                    <a:lnTo>
                      <a:pt x="2" y="36"/>
                    </a:lnTo>
                    <a:lnTo>
                      <a:pt x="6" y="39"/>
                    </a:lnTo>
                    <a:lnTo>
                      <a:pt x="7" y="45"/>
                    </a:lnTo>
                    <a:lnTo>
                      <a:pt x="11" y="46"/>
                    </a:lnTo>
                    <a:lnTo>
                      <a:pt x="16" y="50"/>
                    </a:lnTo>
                    <a:lnTo>
                      <a:pt x="22" y="50"/>
                    </a:lnTo>
                    <a:lnTo>
                      <a:pt x="27"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142" name="Slide Number Placeholder 1">
            <a:extLst>
              <a:ext uri="{FF2B5EF4-FFF2-40B4-BE49-F238E27FC236}">
                <a16:creationId xmlns:a16="http://schemas.microsoft.com/office/drawing/2014/main" id="{621C22A8-3BE8-FB4E-BCD4-21384D8ACA1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12</a:t>
            </a:fld>
            <a:endParaRPr lang="en-US" dirty="0"/>
          </a:p>
        </p:txBody>
      </p:sp>
    </p:spTree>
    <p:extLst>
      <p:ext uri="{BB962C8B-B14F-4D97-AF65-F5344CB8AC3E}">
        <p14:creationId xmlns:p14="http://schemas.microsoft.com/office/powerpoint/2010/main" val="1996394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6B113-A725-774C-9150-C601E6C5199F}"/>
              </a:ext>
            </a:extLst>
          </p:cNvPr>
          <p:cNvSpPr>
            <a:spLocks noGrp="1"/>
          </p:cNvSpPr>
          <p:nvPr>
            <p:ph type="title"/>
          </p:nvPr>
        </p:nvSpPr>
        <p:spPr/>
        <p:txBody>
          <a:bodyPr/>
          <a:lstStyle/>
          <a:p>
            <a:r>
              <a:rPr lang="en-US"/>
              <a:t>Physical Design Flow</a:t>
            </a:r>
            <a:endParaRPr lang="en-US" dirty="0"/>
          </a:p>
        </p:txBody>
      </p:sp>
      <p:sp>
        <p:nvSpPr>
          <p:cNvPr id="18" name="Slide Number Placeholder 1">
            <a:extLst>
              <a:ext uri="{FF2B5EF4-FFF2-40B4-BE49-F238E27FC236}">
                <a16:creationId xmlns:a16="http://schemas.microsoft.com/office/drawing/2014/main" id="{3E5AFA0C-E396-6B4E-B020-AC19F3335DC4}"/>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13</a:t>
            </a:fld>
            <a:endParaRPr lang="en-US" dirty="0"/>
          </a:p>
        </p:txBody>
      </p:sp>
      <p:pic>
        <p:nvPicPr>
          <p:cNvPr id="4" name="Picture 3" descr="eda.pdf">
            <a:extLst>
              <a:ext uri="{FF2B5EF4-FFF2-40B4-BE49-F238E27FC236}">
                <a16:creationId xmlns:a16="http://schemas.microsoft.com/office/drawing/2014/main" id="{E76B8C4C-7A73-962B-B32C-6DE0F4A31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56918"/>
            <a:ext cx="5159829" cy="4639319"/>
          </a:xfrm>
          <a:prstGeom prst="rect">
            <a:avLst/>
          </a:prstGeom>
        </p:spPr>
      </p:pic>
      <p:pic>
        <p:nvPicPr>
          <p:cNvPr id="12292" name="Picture 4" descr="Initial Detailed Routing Contest at ISPD 2018">
            <a:extLst>
              <a:ext uri="{FF2B5EF4-FFF2-40B4-BE49-F238E27FC236}">
                <a16:creationId xmlns:a16="http://schemas.microsoft.com/office/drawing/2014/main" id="{B8F741E6-063F-4733-04C4-CA7ABE791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576875"/>
            <a:ext cx="5034642" cy="812039"/>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2018 CAD Contest @ ICCAD">
            <a:extLst>
              <a:ext uri="{FF2B5EF4-FFF2-40B4-BE49-F238E27FC236}">
                <a16:creationId xmlns:a16="http://schemas.microsoft.com/office/drawing/2014/main" id="{8FB9FF18-509A-FC31-E2A2-78D6595D62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570" y="2611877"/>
            <a:ext cx="3508829" cy="142546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ACM | CADathlon@ICCAD - SIGDA">
            <a:extLst>
              <a:ext uri="{FF2B5EF4-FFF2-40B4-BE49-F238E27FC236}">
                <a16:creationId xmlns:a16="http://schemas.microsoft.com/office/drawing/2014/main" id="{F896BFDE-C46B-41BB-AD0C-E6D2B8611E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8173" y="2698964"/>
            <a:ext cx="1607642" cy="1216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176E242-804F-63C9-7C3C-6C1E6EA738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4601" y="4064675"/>
            <a:ext cx="3175800" cy="1040725"/>
          </a:xfrm>
          <a:prstGeom prst="rect">
            <a:avLst/>
          </a:prstGeom>
        </p:spPr>
      </p:pic>
      <p:pic>
        <p:nvPicPr>
          <p:cNvPr id="12300" name="Picture 12" descr="ISPD 2016-2017 FPGA Placement Contests">
            <a:extLst>
              <a:ext uri="{FF2B5EF4-FFF2-40B4-BE49-F238E27FC236}">
                <a16:creationId xmlns:a16="http://schemas.microsoft.com/office/drawing/2014/main" id="{0BCD3B7E-D894-4208-3221-328E96A156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25441" y="4717794"/>
            <a:ext cx="2428359" cy="1040725"/>
          </a:xfrm>
          <a:prstGeom prst="rect">
            <a:avLst/>
          </a:prstGeom>
          <a:noFill/>
          <a:extLst>
            <a:ext uri="{909E8E84-426E-40DD-AFC4-6F175D3DCCD1}">
              <a14:hiddenFill xmlns:a14="http://schemas.microsoft.com/office/drawing/2010/main">
                <a:solidFill>
                  <a:srgbClr val="FFFFFF"/>
                </a:solidFill>
              </a14:hiddenFill>
            </a:ext>
          </a:extLst>
        </p:spPr>
      </p:pic>
      <p:sp>
        <p:nvSpPr>
          <p:cNvPr id="8" name="Alternate Process 7">
            <a:extLst>
              <a:ext uri="{FF2B5EF4-FFF2-40B4-BE49-F238E27FC236}">
                <a16:creationId xmlns:a16="http://schemas.microsoft.com/office/drawing/2014/main" id="{E2185562-83AE-13FB-2085-8FB0E2C5AB95}"/>
              </a:ext>
            </a:extLst>
          </p:cNvPr>
          <p:cNvSpPr/>
          <p:nvPr/>
        </p:nvSpPr>
        <p:spPr>
          <a:xfrm rot="21062579">
            <a:off x="6268174" y="5344886"/>
            <a:ext cx="2516598" cy="851351"/>
          </a:xfrm>
          <a:prstGeom prst="flowChartAlternateProcess">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Large amount of research opportunities!</a:t>
            </a:r>
          </a:p>
        </p:txBody>
      </p:sp>
    </p:spTree>
    <p:extLst>
      <p:ext uri="{BB962C8B-B14F-4D97-AF65-F5344CB8AC3E}">
        <p14:creationId xmlns:p14="http://schemas.microsoft.com/office/powerpoint/2010/main" val="2332159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3D593-8B21-0741-A77C-5D844B7A83EC}"/>
              </a:ext>
            </a:extLst>
          </p:cNvPr>
          <p:cNvSpPr>
            <a:spLocks noGrp="1"/>
          </p:cNvSpPr>
          <p:nvPr>
            <p:ph type="title"/>
          </p:nvPr>
        </p:nvSpPr>
        <p:spPr/>
        <p:txBody>
          <a:bodyPr/>
          <a:lstStyle/>
          <a:p>
            <a:r>
              <a:rPr lang="en-US" dirty="0"/>
              <a:t>Complexity of Physical Design</a:t>
            </a:r>
          </a:p>
        </p:txBody>
      </p:sp>
      <p:sp>
        <p:nvSpPr>
          <p:cNvPr id="3" name="Content Placeholder 2">
            <a:extLst>
              <a:ext uri="{FF2B5EF4-FFF2-40B4-BE49-F238E27FC236}">
                <a16:creationId xmlns:a16="http://schemas.microsoft.com/office/drawing/2014/main" id="{11A60BE0-A105-B04E-B03A-1EC913999F03}"/>
              </a:ext>
            </a:extLst>
          </p:cNvPr>
          <p:cNvSpPr>
            <a:spLocks noGrp="1"/>
          </p:cNvSpPr>
          <p:nvPr>
            <p:ph idx="1"/>
          </p:nvPr>
        </p:nvSpPr>
        <p:spPr/>
        <p:txBody>
          <a:bodyPr/>
          <a:lstStyle/>
          <a:p>
            <a:pPr eaLnBrk="1" hangingPunct="1"/>
            <a:r>
              <a:rPr lang="en-US" altLang="zh-TW" dirty="0">
                <a:ea typeface="新細明體" pitchFamily="18" charset="-120"/>
              </a:rPr>
              <a:t>More than 100 million transistors</a:t>
            </a:r>
          </a:p>
          <a:p>
            <a:pPr eaLnBrk="1" hangingPunct="1"/>
            <a:r>
              <a:rPr lang="en-US" altLang="zh-TW" dirty="0">
                <a:ea typeface="新細明體" pitchFamily="18" charset="-120"/>
              </a:rPr>
              <a:t>Performance driven designs</a:t>
            </a:r>
          </a:p>
          <a:p>
            <a:pPr eaLnBrk="1" hangingPunct="1"/>
            <a:r>
              <a:rPr lang="en-US" altLang="zh-TW" dirty="0">
                <a:ea typeface="新細明體" pitchFamily="18" charset="-120"/>
              </a:rPr>
              <a:t>Power-constrained designs</a:t>
            </a:r>
          </a:p>
          <a:p>
            <a:pPr eaLnBrk="1" hangingPunct="1"/>
            <a:r>
              <a:rPr lang="en-US" altLang="zh-TW" dirty="0">
                <a:ea typeface="新細明體" pitchFamily="18" charset="-120"/>
              </a:rPr>
              <a:t>Time-to-Market</a:t>
            </a:r>
          </a:p>
          <a:p>
            <a:endParaRPr lang="en-US" dirty="0"/>
          </a:p>
        </p:txBody>
      </p:sp>
      <p:grpSp>
        <p:nvGrpSpPr>
          <p:cNvPr id="15" name="Group 14">
            <a:extLst>
              <a:ext uri="{FF2B5EF4-FFF2-40B4-BE49-F238E27FC236}">
                <a16:creationId xmlns:a16="http://schemas.microsoft.com/office/drawing/2014/main" id="{EB186A3E-D842-204F-92E7-40E823921573}"/>
              </a:ext>
            </a:extLst>
          </p:cNvPr>
          <p:cNvGrpSpPr/>
          <p:nvPr/>
        </p:nvGrpSpPr>
        <p:grpSpPr>
          <a:xfrm>
            <a:off x="4715315" y="2535238"/>
            <a:ext cx="6638485" cy="3919991"/>
            <a:chOff x="5105400" y="3297237"/>
            <a:chExt cx="4876800" cy="2879725"/>
          </a:xfrm>
        </p:grpSpPr>
        <p:sp>
          <p:nvSpPr>
            <p:cNvPr id="4" name="AutoShape 4">
              <a:extLst>
                <a:ext uri="{FF2B5EF4-FFF2-40B4-BE49-F238E27FC236}">
                  <a16:creationId xmlns:a16="http://schemas.microsoft.com/office/drawing/2014/main" id="{94FBECE9-7D4D-C74E-AC5E-E4B28D322BAA}"/>
                </a:ext>
              </a:extLst>
            </p:cNvPr>
            <p:cNvSpPr>
              <a:spLocks noChangeArrowheads="1"/>
            </p:cNvSpPr>
            <p:nvPr/>
          </p:nvSpPr>
          <p:spPr bwMode="auto">
            <a:xfrm>
              <a:off x="6553200" y="3297237"/>
              <a:ext cx="1752600" cy="60960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5" name="Text Box 5">
              <a:extLst>
                <a:ext uri="{FF2B5EF4-FFF2-40B4-BE49-F238E27FC236}">
                  <a16:creationId xmlns:a16="http://schemas.microsoft.com/office/drawing/2014/main" id="{00141C8E-1589-3646-9C6A-553219ECB82D}"/>
                </a:ext>
              </a:extLst>
            </p:cNvPr>
            <p:cNvSpPr txBox="1">
              <a:spLocks noChangeArrowheads="1"/>
            </p:cNvSpPr>
            <p:nvPr/>
          </p:nvSpPr>
          <p:spPr bwMode="auto">
            <a:xfrm>
              <a:off x="6172200" y="3465512"/>
              <a:ext cx="2514600" cy="4254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dirty="0">
                  <a:latin typeface="Arial" pitchFamily="34" charset="0"/>
                </a:rPr>
                <a:t>Design cycle</a:t>
              </a:r>
            </a:p>
          </p:txBody>
        </p:sp>
        <p:sp>
          <p:nvSpPr>
            <p:cNvPr id="6" name="Rectangle 6">
              <a:extLst>
                <a:ext uri="{FF2B5EF4-FFF2-40B4-BE49-F238E27FC236}">
                  <a16:creationId xmlns:a16="http://schemas.microsoft.com/office/drawing/2014/main" id="{68002C05-9975-4844-A7C3-02CE229D8F4B}"/>
                </a:ext>
              </a:extLst>
            </p:cNvPr>
            <p:cNvSpPr>
              <a:spLocks noChangeArrowheads="1"/>
            </p:cNvSpPr>
            <p:nvPr/>
          </p:nvSpPr>
          <p:spPr bwMode="auto">
            <a:xfrm>
              <a:off x="9296400" y="49418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7" name="Rectangle 7">
              <a:extLst>
                <a:ext uri="{FF2B5EF4-FFF2-40B4-BE49-F238E27FC236}">
                  <a16:creationId xmlns:a16="http://schemas.microsoft.com/office/drawing/2014/main" id="{4915201A-A515-664B-ABAD-BC2DF6CB01F0}"/>
                </a:ext>
              </a:extLst>
            </p:cNvPr>
            <p:cNvSpPr>
              <a:spLocks noChangeArrowheads="1"/>
            </p:cNvSpPr>
            <p:nvPr/>
          </p:nvSpPr>
          <p:spPr bwMode="auto">
            <a:xfrm>
              <a:off x="6629400" y="49418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8" name="Rectangle 8">
              <a:extLst>
                <a:ext uri="{FF2B5EF4-FFF2-40B4-BE49-F238E27FC236}">
                  <a16:creationId xmlns:a16="http://schemas.microsoft.com/office/drawing/2014/main" id="{569C6549-A73F-8C46-A5B8-9742A949F8B6}"/>
                </a:ext>
              </a:extLst>
            </p:cNvPr>
            <p:cNvSpPr>
              <a:spLocks noChangeArrowheads="1"/>
            </p:cNvSpPr>
            <p:nvPr/>
          </p:nvSpPr>
          <p:spPr bwMode="auto">
            <a:xfrm>
              <a:off x="5105400" y="50180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9" name="AutoShape 9">
              <a:extLst>
                <a:ext uri="{FF2B5EF4-FFF2-40B4-BE49-F238E27FC236}">
                  <a16:creationId xmlns:a16="http://schemas.microsoft.com/office/drawing/2014/main" id="{C11DD7AE-13C9-474F-BDEF-68630EF601DF}"/>
                </a:ext>
              </a:extLst>
            </p:cNvPr>
            <p:cNvCxnSpPr>
              <a:cxnSpLocks noChangeShapeType="1"/>
              <a:stCxn id="4" idx="2"/>
              <a:endCxn id="8" idx="0"/>
            </p:cNvCxnSpPr>
            <p:nvPr/>
          </p:nvCxnSpPr>
          <p:spPr bwMode="auto">
            <a:xfrm flipH="1">
              <a:off x="5410200" y="3906837"/>
              <a:ext cx="2019300" cy="10969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10">
              <a:extLst>
                <a:ext uri="{FF2B5EF4-FFF2-40B4-BE49-F238E27FC236}">
                  <a16:creationId xmlns:a16="http://schemas.microsoft.com/office/drawing/2014/main" id="{97E3095C-48F2-CA46-98E0-4929B9CA69E2}"/>
                </a:ext>
              </a:extLst>
            </p:cNvPr>
            <p:cNvCxnSpPr>
              <a:cxnSpLocks noChangeShapeType="1"/>
              <a:stCxn id="4" idx="2"/>
              <a:endCxn id="7" idx="0"/>
            </p:cNvCxnSpPr>
            <p:nvPr/>
          </p:nvCxnSpPr>
          <p:spPr bwMode="auto">
            <a:xfrm flipH="1">
              <a:off x="6934200" y="3906837"/>
              <a:ext cx="495300" cy="10207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 name="AutoShape 11">
              <a:extLst>
                <a:ext uri="{FF2B5EF4-FFF2-40B4-BE49-F238E27FC236}">
                  <a16:creationId xmlns:a16="http://schemas.microsoft.com/office/drawing/2014/main" id="{578DBAC7-6B41-E14B-88DA-E3807668CB8D}"/>
                </a:ext>
              </a:extLst>
            </p:cNvPr>
            <p:cNvCxnSpPr>
              <a:cxnSpLocks noChangeShapeType="1"/>
              <a:stCxn id="4" idx="2"/>
              <a:endCxn id="6" idx="0"/>
            </p:cNvCxnSpPr>
            <p:nvPr/>
          </p:nvCxnSpPr>
          <p:spPr bwMode="auto">
            <a:xfrm>
              <a:off x="7429500" y="3906837"/>
              <a:ext cx="2171700" cy="10207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 name="Line 12">
              <a:extLst>
                <a:ext uri="{FF2B5EF4-FFF2-40B4-BE49-F238E27FC236}">
                  <a16:creationId xmlns:a16="http://schemas.microsoft.com/office/drawing/2014/main" id="{4D56CD09-C11E-1D47-B4FB-E41A1F901EA9}"/>
                </a:ext>
              </a:extLst>
            </p:cNvPr>
            <p:cNvSpPr>
              <a:spLocks noChangeShapeType="1"/>
            </p:cNvSpPr>
            <p:nvPr/>
          </p:nvSpPr>
          <p:spPr bwMode="auto">
            <a:xfrm>
              <a:off x="5105400" y="5703887"/>
              <a:ext cx="4876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 name="Text Box 13">
              <a:extLst>
                <a:ext uri="{FF2B5EF4-FFF2-40B4-BE49-F238E27FC236}">
                  <a16:creationId xmlns:a16="http://schemas.microsoft.com/office/drawing/2014/main" id="{472494A5-E04A-974A-8DB3-A3ADA4C8DF5E}"/>
                </a:ext>
              </a:extLst>
            </p:cNvPr>
            <p:cNvSpPr txBox="1">
              <a:spLocks noChangeArrowheads="1"/>
            </p:cNvSpPr>
            <p:nvPr/>
          </p:nvSpPr>
          <p:spPr bwMode="auto">
            <a:xfrm>
              <a:off x="5562600" y="5780087"/>
              <a:ext cx="381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a:latin typeface="Arial" pitchFamily="34" charset="0"/>
                </a:rPr>
                <a:t>High performance, high cost</a:t>
              </a:r>
            </a:p>
          </p:txBody>
        </p:sp>
        <p:sp>
          <p:nvSpPr>
            <p:cNvPr id="14" name="Text Box 14">
              <a:extLst>
                <a:ext uri="{FF2B5EF4-FFF2-40B4-BE49-F238E27FC236}">
                  <a16:creationId xmlns:a16="http://schemas.microsoft.com/office/drawing/2014/main" id="{308708E8-010A-7145-851D-CC0F1E40D09F}"/>
                </a:ext>
              </a:extLst>
            </p:cNvPr>
            <p:cNvSpPr txBox="1">
              <a:spLocks noChangeArrowheads="1"/>
            </p:cNvSpPr>
            <p:nvPr/>
          </p:nvSpPr>
          <p:spPr bwMode="auto">
            <a:xfrm>
              <a:off x="7870825" y="4881562"/>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b="1"/>
                <a:t>……</a:t>
              </a:r>
              <a:endParaRPr lang="en-US" altLang="zh-TW" b="1">
                <a:latin typeface="Arial" pitchFamily="34" charset="0"/>
              </a:endParaRPr>
            </a:p>
          </p:txBody>
        </p:sp>
      </p:grpSp>
      <p:sp>
        <p:nvSpPr>
          <p:cNvPr id="16" name="Slide Number Placeholder 1">
            <a:extLst>
              <a:ext uri="{FF2B5EF4-FFF2-40B4-BE49-F238E27FC236}">
                <a16:creationId xmlns:a16="http://schemas.microsoft.com/office/drawing/2014/main" id="{13D9CE0C-2161-C249-8304-8ECA2A6F2B2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14</a:t>
            </a:fld>
            <a:endParaRPr lang="en-US" dirty="0"/>
          </a:p>
        </p:txBody>
      </p:sp>
    </p:spTree>
    <p:extLst>
      <p:ext uri="{BB962C8B-B14F-4D97-AF65-F5344CB8AC3E}">
        <p14:creationId xmlns:p14="http://schemas.microsoft.com/office/powerpoint/2010/main" val="1784911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46A8E-3AB0-7D4A-ADBD-FCCB42284E9C}"/>
              </a:ext>
            </a:extLst>
          </p:cNvPr>
          <p:cNvSpPr>
            <a:spLocks noGrp="1"/>
          </p:cNvSpPr>
          <p:nvPr>
            <p:ph type="title"/>
          </p:nvPr>
        </p:nvSpPr>
        <p:spPr/>
        <p:txBody>
          <a:bodyPr/>
          <a:lstStyle/>
          <a:p>
            <a:r>
              <a:rPr lang="en-US" dirty="0"/>
              <a:t>History of Physical Design</a:t>
            </a:r>
          </a:p>
        </p:txBody>
      </p:sp>
      <p:sp>
        <p:nvSpPr>
          <p:cNvPr id="3" name="Content Placeholder 2">
            <a:extLst>
              <a:ext uri="{FF2B5EF4-FFF2-40B4-BE49-F238E27FC236}">
                <a16:creationId xmlns:a16="http://schemas.microsoft.com/office/drawing/2014/main" id="{21309996-0A80-E64D-9B92-A1BBDE05B733}"/>
              </a:ext>
            </a:extLst>
          </p:cNvPr>
          <p:cNvSpPr>
            <a:spLocks noGrp="1"/>
          </p:cNvSpPr>
          <p:nvPr>
            <p:ph idx="1"/>
          </p:nvPr>
        </p:nvSpPr>
        <p:spPr/>
        <p:txBody>
          <a:bodyPr/>
          <a:lstStyle/>
          <a:p>
            <a:pPr eaLnBrk="1" hangingPunct="1">
              <a:lnSpc>
                <a:spcPct val="90000"/>
              </a:lnSpc>
            </a:pPr>
            <a:r>
              <a:rPr lang="en-US" altLang="zh-TW" b="1" dirty="0">
                <a:ea typeface="新細明體" pitchFamily="18" charset="-120"/>
              </a:rPr>
              <a:t>Born in early 60’s (board layout)</a:t>
            </a:r>
          </a:p>
          <a:p>
            <a:pPr eaLnBrk="1" hangingPunct="1">
              <a:lnSpc>
                <a:spcPct val="90000"/>
              </a:lnSpc>
            </a:pPr>
            <a:r>
              <a:rPr lang="en-US" altLang="zh-TW" b="1" dirty="0">
                <a:ea typeface="新細明體" pitchFamily="18" charset="-120"/>
              </a:rPr>
              <a:t>Passed teenage in 70’s (standard cell place and route)</a:t>
            </a:r>
          </a:p>
          <a:p>
            <a:pPr eaLnBrk="1" hangingPunct="1">
              <a:lnSpc>
                <a:spcPct val="90000"/>
              </a:lnSpc>
            </a:pPr>
            <a:r>
              <a:rPr lang="en-US" altLang="zh-TW" b="1" dirty="0">
                <a:ea typeface="新細明體" pitchFamily="18" charset="-120"/>
              </a:rPr>
              <a:t>Entered early adulthood in 80’s (over-the-cell routing)</a:t>
            </a:r>
          </a:p>
          <a:p>
            <a:pPr eaLnBrk="1" hangingPunct="1">
              <a:lnSpc>
                <a:spcPct val="90000"/>
              </a:lnSpc>
            </a:pPr>
            <a:r>
              <a:rPr lang="en-US" altLang="zh-TW" b="1" dirty="0">
                <a:ea typeface="新細明體" pitchFamily="18" charset="-120"/>
              </a:rPr>
              <a:t>Declared dead in late 80’s !!!</a:t>
            </a:r>
          </a:p>
          <a:p>
            <a:pPr eaLnBrk="1" hangingPunct="1">
              <a:lnSpc>
                <a:spcPct val="90000"/>
              </a:lnSpc>
            </a:pPr>
            <a:r>
              <a:rPr lang="en-US" altLang="zh-TW" b="1" dirty="0">
                <a:ea typeface="新細明體" pitchFamily="18" charset="-120"/>
              </a:rPr>
              <a:t>Found alive and kicking in 90’s</a:t>
            </a:r>
          </a:p>
          <a:p>
            <a:pPr eaLnBrk="1" hangingPunct="1">
              <a:lnSpc>
                <a:spcPct val="90000"/>
              </a:lnSpc>
            </a:pPr>
            <a:r>
              <a:rPr lang="en-US" altLang="zh-TW" b="1" dirty="0">
                <a:ea typeface="新細明體" pitchFamily="18" charset="-120"/>
              </a:rPr>
              <a:t>Physical Design has become a key force in design cycle</a:t>
            </a:r>
          </a:p>
          <a:p>
            <a:pPr lvl="1" eaLnBrk="1" hangingPunct="1">
              <a:lnSpc>
                <a:spcPct val="90000"/>
              </a:lnSpc>
            </a:pPr>
            <a:r>
              <a:rPr lang="en-US" altLang="zh-TW" dirty="0">
                <a:ea typeface="新細明體" pitchFamily="18" charset="-120"/>
              </a:rPr>
              <a:t>Thanks to the deep submicron scaling! We really need automation!</a:t>
            </a:r>
          </a:p>
          <a:p>
            <a:pPr lvl="1" eaLnBrk="1" hangingPunct="1">
              <a:lnSpc>
                <a:spcPct val="90000"/>
              </a:lnSpc>
            </a:pPr>
            <a:r>
              <a:rPr lang="en-US" altLang="zh-TW" dirty="0">
                <a:ea typeface="新細明體" pitchFamily="18" charset="-120"/>
              </a:rPr>
              <a:t>Thanks to algorithm innovations in computer science</a:t>
            </a:r>
          </a:p>
          <a:p>
            <a:pPr lvl="1" eaLnBrk="1" hangingPunct="1">
              <a:lnSpc>
                <a:spcPct val="90000"/>
              </a:lnSpc>
            </a:pPr>
            <a:r>
              <a:rPr lang="en-US" altLang="zh-TW" dirty="0">
                <a:ea typeface="新細明體" pitchFamily="18" charset="-120"/>
              </a:rPr>
              <a:t>Thanks to computer hardware advancement</a:t>
            </a:r>
          </a:p>
        </p:txBody>
      </p:sp>
      <p:pic>
        <p:nvPicPr>
          <p:cNvPr id="4" name="Picture 6">
            <a:extLst>
              <a:ext uri="{FF2B5EF4-FFF2-40B4-BE49-F238E27FC236}">
                <a16:creationId xmlns:a16="http://schemas.microsoft.com/office/drawing/2014/main" id="{DE3313C5-C6F2-2F41-9792-120892F2A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571" y="3065613"/>
            <a:ext cx="2797629" cy="913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cmpd="sng">
                <a:solidFill>
                  <a:schemeClr val="tx1"/>
                </a:solidFill>
                <a:prstDash val="solid"/>
                <a:miter lim="800000"/>
                <a:headEnd type="none" w="med" len="med"/>
                <a:tailEnd type="none" w="med" len="med"/>
              </a14:hiddenLine>
            </a:ext>
          </a:extLst>
        </p:spPr>
      </p:pic>
      <p:sp>
        <p:nvSpPr>
          <p:cNvPr id="5" name="Slide Number Placeholder 1">
            <a:extLst>
              <a:ext uri="{FF2B5EF4-FFF2-40B4-BE49-F238E27FC236}">
                <a16:creationId xmlns:a16="http://schemas.microsoft.com/office/drawing/2014/main" id="{29E7F98A-EA64-2B45-AD0C-CA78D5EB017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15</a:t>
            </a:fld>
            <a:endParaRPr lang="en-US" dirty="0"/>
          </a:p>
        </p:txBody>
      </p:sp>
    </p:spTree>
    <p:extLst>
      <p:ext uri="{BB962C8B-B14F-4D97-AF65-F5344CB8AC3E}">
        <p14:creationId xmlns:p14="http://schemas.microsoft.com/office/powerpoint/2010/main" val="801949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B54C2-AF06-D744-BA18-9705679220CC}"/>
              </a:ext>
            </a:extLst>
          </p:cNvPr>
          <p:cNvSpPr>
            <a:spLocks noGrp="1"/>
          </p:cNvSpPr>
          <p:nvPr>
            <p:ph type="title"/>
          </p:nvPr>
        </p:nvSpPr>
        <p:spPr/>
        <p:txBody>
          <a:bodyPr/>
          <a:lstStyle/>
          <a:p>
            <a:r>
              <a:rPr lang="en-US" dirty="0"/>
              <a:t>Circuit Partition Example</a:t>
            </a:r>
          </a:p>
        </p:txBody>
      </p:sp>
      <p:sp>
        <p:nvSpPr>
          <p:cNvPr id="3" name="Content Placeholder 2">
            <a:extLst>
              <a:ext uri="{FF2B5EF4-FFF2-40B4-BE49-F238E27FC236}">
                <a16:creationId xmlns:a16="http://schemas.microsoft.com/office/drawing/2014/main" id="{33789A0F-3EC3-9D49-9A1D-75FF31F0A331}"/>
              </a:ext>
            </a:extLst>
          </p:cNvPr>
          <p:cNvSpPr>
            <a:spLocks noGrp="1"/>
          </p:cNvSpPr>
          <p:nvPr>
            <p:ph idx="1"/>
          </p:nvPr>
        </p:nvSpPr>
        <p:spPr/>
        <p:txBody>
          <a:bodyPr/>
          <a:lstStyle/>
          <a:p>
            <a:r>
              <a:rPr lang="en-US" dirty="0"/>
              <a:t>Which partition result is better?</a:t>
            </a:r>
          </a:p>
        </p:txBody>
      </p:sp>
      <p:pic>
        <p:nvPicPr>
          <p:cNvPr id="12290" name="Picture 2" descr="Two different ways to partition a circuit depending on the electrical... |  Download Scientific Diagram">
            <a:extLst>
              <a:ext uri="{FF2B5EF4-FFF2-40B4-BE49-F238E27FC236}">
                <a16:creationId xmlns:a16="http://schemas.microsoft.com/office/drawing/2014/main" id="{2858B6A3-D36B-E942-A0C8-AF8E8EBB5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050" y="2239454"/>
            <a:ext cx="7835900" cy="414841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B92042D9-B1B0-E645-8F60-A93898311575}"/>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16</a:t>
            </a:fld>
            <a:endParaRPr lang="en-US" dirty="0"/>
          </a:p>
        </p:txBody>
      </p:sp>
    </p:spTree>
    <p:extLst>
      <p:ext uri="{BB962C8B-B14F-4D97-AF65-F5344CB8AC3E}">
        <p14:creationId xmlns:p14="http://schemas.microsoft.com/office/powerpoint/2010/main" val="212057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DBD05-2DE8-7C47-8568-CADC61505C54}"/>
              </a:ext>
            </a:extLst>
          </p:cNvPr>
          <p:cNvSpPr>
            <a:spLocks noGrp="1"/>
          </p:cNvSpPr>
          <p:nvPr>
            <p:ph type="title"/>
          </p:nvPr>
        </p:nvSpPr>
        <p:spPr/>
        <p:txBody>
          <a:bodyPr/>
          <a:lstStyle/>
          <a:p>
            <a:r>
              <a:rPr lang="en-US" dirty="0"/>
              <a:t>Floorplan Example</a:t>
            </a:r>
          </a:p>
        </p:txBody>
      </p:sp>
      <p:sp>
        <p:nvSpPr>
          <p:cNvPr id="3" name="Content Placeholder 2">
            <a:extLst>
              <a:ext uri="{FF2B5EF4-FFF2-40B4-BE49-F238E27FC236}">
                <a16:creationId xmlns:a16="http://schemas.microsoft.com/office/drawing/2014/main" id="{E14296A0-FCE7-2B40-A7A7-C3D036152950}"/>
              </a:ext>
            </a:extLst>
          </p:cNvPr>
          <p:cNvSpPr>
            <a:spLocks noGrp="1"/>
          </p:cNvSpPr>
          <p:nvPr>
            <p:ph idx="1"/>
          </p:nvPr>
        </p:nvSpPr>
        <p:spPr/>
        <p:txBody>
          <a:bodyPr/>
          <a:lstStyle/>
          <a:p>
            <a:pPr eaLnBrk="1" hangingPunct="1"/>
            <a:r>
              <a:rPr lang="en-US" altLang="zh-TW" sz="2800" dirty="0">
                <a:ea typeface="新細明體" pitchFamily="18" charset="-120"/>
              </a:rPr>
              <a:t>Many macros</a:t>
            </a:r>
          </a:p>
          <a:p>
            <a:pPr eaLnBrk="1" hangingPunct="1"/>
            <a:r>
              <a:rPr lang="en-US" altLang="zh-TW" sz="2800" dirty="0">
                <a:ea typeface="新細明體" pitchFamily="18" charset="-120"/>
              </a:rPr>
              <a:t>Data paths + logic elements</a:t>
            </a:r>
          </a:p>
          <a:p>
            <a:pPr eaLnBrk="1" hangingPunct="1"/>
            <a:r>
              <a:rPr lang="en-US" altLang="zh-TW" sz="2800" dirty="0">
                <a:ea typeface="新細明體" pitchFamily="18" charset="-120"/>
              </a:rPr>
              <a:t>I/O constraints</a:t>
            </a:r>
          </a:p>
          <a:p>
            <a:pPr lvl="1"/>
            <a:r>
              <a:rPr lang="en-US" altLang="zh-TW" dirty="0">
                <a:ea typeface="新細明體" pitchFamily="18" charset="-120"/>
              </a:rPr>
              <a:t>Area</a:t>
            </a:r>
          </a:p>
          <a:p>
            <a:pPr lvl="1"/>
            <a:r>
              <a:rPr lang="en-US" altLang="zh-TW" dirty="0">
                <a:ea typeface="新細明體" pitchFamily="18" charset="-120"/>
              </a:rPr>
              <a:t>Wire bond</a:t>
            </a:r>
          </a:p>
          <a:p>
            <a:pPr lvl="1"/>
            <a:r>
              <a:rPr lang="en-US" altLang="zh-TW" dirty="0">
                <a:ea typeface="新細明體" pitchFamily="18" charset="-120"/>
              </a:rPr>
              <a:t>Connection (e.g., gate 1 links gate 2)</a:t>
            </a:r>
          </a:p>
          <a:p>
            <a:pPr lvl="1"/>
            <a:r>
              <a:rPr lang="en-US" altLang="zh-TW" dirty="0">
                <a:ea typeface="新細明體" pitchFamily="18" charset="-120"/>
              </a:rPr>
              <a:t>…</a:t>
            </a:r>
          </a:p>
          <a:p>
            <a:endParaRPr lang="en-US" dirty="0"/>
          </a:p>
        </p:txBody>
      </p:sp>
      <p:pic>
        <p:nvPicPr>
          <p:cNvPr id="4" name="Picture 4" descr="cobalt_mLP">
            <a:extLst>
              <a:ext uri="{FF2B5EF4-FFF2-40B4-BE49-F238E27FC236}">
                <a16:creationId xmlns:a16="http://schemas.microsoft.com/office/drawing/2014/main" id="{97C56C57-7CAE-6943-AE32-3F8A28B00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595" y="1489663"/>
            <a:ext cx="4537205" cy="458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1">
            <a:extLst>
              <a:ext uri="{FF2B5EF4-FFF2-40B4-BE49-F238E27FC236}">
                <a16:creationId xmlns:a16="http://schemas.microsoft.com/office/drawing/2014/main" id="{7482F8EC-8D67-F648-BE0F-FA861F38FB0C}"/>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17</a:t>
            </a:fld>
            <a:endParaRPr lang="en-US" dirty="0"/>
          </a:p>
        </p:txBody>
      </p:sp>
    </p:spTree>
    <p:extLst>
      <p:ext uri="{BB962C8B-B14F-4D97-AF65-F5344CB8AC3E}">
        <p14:creationId xmlns:p14="http://schemas.microsoft.com/office/powerpoint/2010/main" val="3835416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2F4C-30A8-804A-BE30-1AF442D2D105}"/>
              </a:ext>
            </a:extLst>
          </p:cNvPr>
          <p:cNvSpPr>
            <a:spLocks noGrp="1"/>
          </p:cNvSpPr>
          <p:nvPr>
            <p:ph type="title"/>
          </p:nvPr>
        </p:nvSpPr>
        <p:spPr/>
        <p:txBody>
          <a:bodyPr/>
          <a:lstStyle/>
          <a:p>
            <a:r>
              <a:rPr lang="en-US" dirty="0"/>
              <a:t>Placement Example</a:t>
            </a:r>
          </a:p>
        </p:txBody>
      </p:sp>
      <p:sp>
        <p:nvSpPr>
          <p:cNvPr id="3" name="Content Placeholder 2">
            <a:extLst>
              <a:ext uri="{FF2B5EF4-FFF2-40B4-BE49-F238E27FC236}">
                <a16:creationId xmlns:a16="http://schemas.microsoft.com/office/drawing/2014/main" id="{F15E06C4-F62C-CD40-90FD-8B822B3D8FF3}"/>
              </a:ext>
            </a:extLst>
          </p:cNvPr>
          <p:cNvSpPr>
            <a:spLocks noGrp="1"/>
          </p:cNvSpPr>
          <p:nvPr>
            <p:ph idx="1"/>
          </p:nvPr>
        </p:nvSpPr>
        <p:spPr/>
        <p:txBody>
          <a:bodyPr/>
          <a:lstStyle/>
          <a:p>
            <a:r>
              <a:rPr lang="en-US" dirty="0"/>
              <a:t>Which placement result is better?</a:t>
            </a:r>
          </a:p>
        </p:txBody>
      </p:sp>
      <p:pic>
        <p:nvPicPr>
          <p:cNvPr id="4" name="Picture 4" descr="tw0000">
            <a:extLst>
              <a:ext uri="{FF2B5EF4-FFF2-40B4-BE49-F238E27FC236}">
                <a16:creationId xmlns:a16="http://schemas.microsoft.com/office/drawing/2014/main" id="{4407E571-2389-A34D-A61B-600BC832E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89"/>
            <a:ext cx="4836061" cy="4319497"/>
          </a:xfrm>
          <a:prstGeom prst="rect">
            <a:avLst/>
          </a:prstGeom>
          <a:noFill/>
          <a:ln w="19050">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5" descr="tw056">
            <a:extLst>
              <a:ext uri="{FF2B5EF4-FFF2-40B4-BE49-F238E27FC236}">
                <a16:creationId xmlns:a16="http://schemas.microsoft.com/office/drawing/2014/main" id="{31103A37-499E-5444-BCB5-783482F22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6340" y="2038438"/>
            <a:ext cx="4717460" cy="4357597"/>
          </a:xfrm>
          <a:prstGeom prst="rect">
            <a:avLst/>
          </a:prstGeom>
          <a:noFill/>
          <a:ln w="19050">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B6D5D41A-C861-D047-8FD1-64880F217A4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18</a:t>
            </a:fld>
            <a:endParaRPr lang="en-US" dirty="0"/>
          </a:p>
        </p:txBody>
      </p:sp>
    </p:spTree>
    <p:extLst>
      <p:ext uri="{BB962C8B-B14F-4D97-AF65-F5344CB8AC3E}">
        <p14:creationId xmlns:p14="http://schemas.microsoft.com/office/powerpoint/2010/main" val="1269711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78981-4C2B-C444-B961-3857B058A30D}"/>
              </a:ext>
            </a:extLst>
          </p:cNvPr>
          <p:cNvSpPr>
            <a:spLocks noGrp="1"/>
          </p:cNvSpPr>
          <p:nvPr>
            <p:ph type="title"/>
          </p:nvPr>
        </p:nvSpPr>
        <p:spPr/>
        <p:txBody>
          <a:bodyPr/>
          <a:lstStyle/>
          <a:p>
            <a:r>
              <a:rPr lang="en-US" dirty="0"/>
              <a:t>Placement Example (cont’d)</a:t>
            </a:r>
          </a:p>
        </p:txBody>
      </p:sp>
      <p:sp>
        <p:nvSpPr>
          <p:cNvPr id="3" name="Content Placeholder 2">
            <a:extLst>
              <a:ext uri="{FF2B5EF4-FFF2-40B4-BE49-F238E27FC236}">
                <a16:creationId xmlns:a16="http://schemas.microsoft.com/office/drawing/2014/main" id="{785E1BC7-F0FB-0344-92A2-1612B76CD9DE}"/>
              </a:ext>
            </a:extLst>
          </p:cNvPr>
          <p:cNvSpPr>
            <a:spLocks noGrp="1"/>
          </p:cNvSpPr>
          <p:nvPr>
            <p:ph idx="1"/>
          </p:nvPr>
        </p:nvSpPr>
        <p:spPr/>
        <p:txBody>
          <a:bodyPr/>
          <a:lstStyle/>
          <a:p>
            <a:r>
              <a:rPr lang="en-US" dirty="0"/>
              <a:t>Commercial tools are still away from optimal solutions …</a:t>
            </a:r>
          </a:p>
        </p:txBody>
      </p:sp>
      <p:graphicFrame>
        <p:nvGraphicFramePr>
          <p:cNvPr id="4" name="Object 5">
            <a:extLst>
              <a:ext uri="{FF2B5EF4-FFF2-40B4-BE49-F238E27FC236}">
                <a16:creationId xmlns:a16="http://schemas.microsoft.com/office/drawing/2014/main" id="{188E4CCE-7D8E-FB4B-BF0B-80F488F55DA6}"/>
              </a:ext>
            </a:extLst>
          </p:cNvPr>
          <p:cNvGraphicFramePr>
            <a:graphicFrameLocks noChangeAspect="1"/>
          </p:cNvGraphicFramePr>
          <p:nvPr>
            <p:extLst>
              <p:ext uri="{D42A27DB-BD31-4B8C-83A1-F6EECF244321}">
                <p14:modId xmlns:p14="http://schemas.microsoft.com/office/powerpoint/2010/main" val="1978405067"/>
              </p:ext>
            </p:extLst>
          </p:nvPr>
        </p:nvGraphicFramePr>
        <p:xfrm>
          <a:off x="838200" y="2318657"/>
          <a:ext cx="4781550" cy="3605048"/>
        </p:xfrm>
        <a:graphic>
          <a:graphicData uri="http://schemas.openxmlformats.org/presentationml/2006/ole">
            <mc:AlternateContent xmlns:mc="http://schemas.openxmlformats.org/markup-compatibility/2006">
              <mc:Choice xmlns:v="urn:schemas-microsoft-com:vml" Requires="v">
                <p:oleObj name="Worksheet" r:id="rId2" imgW="4572305" imgH="2705405" progId="Excel.Sheet.8">
                  <p:embed/>
                </p:oleObj>
              </mc:Choice>
              <mc:Fallback>
                <p:oleObj name="Worksheet" r:id="rId2" imgW="4572305" imgH="2705405" progId="Excel.Sheet.8">
                  <p:embed/>
                  <p:pic>
                    <p:nvPicPr>
                      <p:cNvPr id="5122"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18657"/>
                        <a:ext cx="4781550" cy="3605048"/>
                      </a:xfrm>
                      <a:prstGeom prst="rect">
                        <a:avLst/>
                      </a:prstGeom>
                      <a:noFill/>
                      <a:ln>
                        <a:noFill/>
                      </a:ln>
                      <a:effectLst/>
                    </p:spPr>
                  </p:pic>
                </p:oleObj>
              </mc:Fallback>
            </mc:AlternateContent>
          </a:graphicData>
        </a:graphic>
      </p:graphicFrame>
      <p:graphicFrame>
        <p:nvGraphicFramePr>
          <p:cNvPr id="5" name="Object 6">
            <a:extLst>
              <a:ext uri="{FF2B5EF4-FFF2-40B4-BE49-F238E27FC236}">
                <a16:creationId xmlns:a16="http://schemas.microsoft.com/office/drawing/2014/main" id="{C67D2C7E-926F-7943-8649-6435FC605F1A}"/>
              </a:ext>
            </a:extLst>
          </p:cNvPr>
          <p:cNvGraphicFramePr>
            <a:graphicFrameLocks noChangeAspect="1"/>
          </p:cNvGraphicFramePr>
          <p:nvPr>
            <p:extLst>
              <p:ext uri="{D42A27DB-BD31-4B8C-83A1-F6EECF244321}">
                <p14:modId xmlns:p14="http://schemas.microsoft.com/office/powerpoint/2010/main" val="2413416994"/>
              </p:ext>
            </p:extLst>
          </p:nvPr>
        </p:nvGraphicFramePr>
        <p:xfrm>
          <a:off x="6572252" y="2321832"/>
          <a:ext cx="4781550" cy="3591828"/>
        </p:xfrm>
        <a:graphic>
          <a:graphicData uri="http://schemas.openxmlformats.org/presentationml/2006/ole">
            <mc:AlternateContent xmlns:mc="http://schemas.openxmlformats.org/markup-compatibility/2006">
              <mc:Choice xmlns:v="urn:schemas-microsoft-com:vml" Requires="v">
                <p:oleObj name="Worksheet" r:id="rId4" imgW="4572381" imgH="2705405" progId="Excel.Sheet.8">
                  <p:embed/>
                </p:oleObj>
              </mc:Choice>
              <mc:Fallback>
                <p:oleObj name="Worksheet" r:id="rId4" imgW="4572381" imgH="2705405" progId="Excel.Sheet.8">
                  <p:embed/>
                  <p:pic>
                    <p:nvPicPr>
                      <p:cNvPr id="5123"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2252" y="2321832"/>
                        <a:ext cx="4781550" cy="3591828"/>
                      </a:xfrm>
                      <a:prstGeom prst="rect">
                        <a:avLst/>
                      </a:prstGeom>
                      <a:noFill/>
                      <a:ln>
                        <a:noFill/>
                      </a:ln>
                      <a:effectLst/>
                    </p:spPr>
                  </p:pic>
                </p:oleObj>
              </mc:Fallback>
            </mc:AlternateContent>
          </a:graphicData>
        </a:graphic>
      </p:graphicFrame>
      <p:sp>
        <p:nvSpPr>
          <p:cNvPr id="6" name="Slide Number Placeholder 1">
            <a:extLst>
              <a:ext uri="{FF2B5EF4-FFF2-40B4-BE49-F238E27FC236}">
                <a16:creationId xmlns:a16="http://schemas.microsoft.com/office/drawing/2014/main" id="{1A071165-69BD-B847-B0C5-025FD17EA2E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19</a:t>
            </a:fld>
            <a:endParaRPr lang="en-US" dirty="0"/>
          </a:p>
        </p:txBody>
      </p:sp>
    </p:spTree>
    <p:extLst>
      <p:ext uri="{BB962C8B-B14F-4D97-AF65-F5344CB8AC3E}">
        <p14:creationId xmlns:p14="http://schemas.microsoft.com/office/powerpoint/2010/main" val="2486102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DAA9-DD93-2843-8435-CF5E695955D5}"/>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CCBDAEBE-A71D-DA41-919D-7A8FDC67748D}"/>
              </a:ext>
            </a:extLst>
          </p:cNvPr>
          <p:cNvSpPr>
            <a:spLocks noGrp="1"/>
          </p:cNvSpPr>
          <p:nvPr>
            <p:ph idx="1"/>
          </p:nvPr>
        </p:nvSpPr>
        <p:spPr/>
        <p:txBody>
          <a:bodyPr/>
          <a:lstStyle/>
          <a:p>
            <a:r>
              <a:rPr lang="en-US" b="1" dirty="0"/>
              <a:t>Instructor: Dr. Tsung-Wei Huang (TW)</a:t>
            </a:r>
          </a:p>
          <a:p>
            <a:pPr lvl="1"/>
            <a:r>
              <a:rPr lang="en-US" sz="2300" dirty="0">
                <a:hlinkClick r:id="rId2"/>
              </a:rPr>
              <a:t>tsung-wei.huang@utah.edu</a:t>
            </a:r>
            <a:endParaRPr lang="en-US" sz="2300" dirty="0"/>
          </a:p>
          <a:p>
            <a:pPr lvl="1"/>
            <a:r>
              <a:rPr lang="en-US" sz="2300" dirty="0"/>
              <a:t>MEB 2124</a:t>
            </a:r>
          </a:p>
          <a:p>
            <a:r>
              <a:rPr lang="en-US" b="1" dirty="0"/>
              <a:t>Time: </a:t>
            </a:r>
            <a:r>
              <a:rPr lang="en-US" b="1" dirty="0" err="1"/>
              <a:t>MoWe</a:t>
            </a:r>
            <a:r>
              <a:rPr lang="en-US" b="1" dirty="0"/>
              <a:t> / 3 PM – 4:20 PM (excluding holidays)</a:t>
            </a:r>
          </a:p>
          <a:p>
            <a:pPr lvl="1"/>
            <a:r>
              <a:rPr lang="en-US" dirty="0"/>
              <a:t>In person: WEB L114</a:t>
            </a:r>
          </a:p>
          <a:p>
            <a:pPr lvl="1"/>
            <a:r>
              <a:rPr lang="en-US" dirty="0"/>
              <a:t>Zoom (back-up plan): </a:t>
            </a:r>
            <a:r>
              <a:rPr lang="en-US" dirty="0">
                <a:hlinkClick r:id="rId3"/>
              </a:rPr>
              <a:t>https://utah.zoom.us/j/2468214418</a:t>
            </a:r>
            <a:endParaRPr lang="en-US" dirty="0"/>
          </a:p>
          <a:p>
            <a:r>
              <a:rPr lang="en-US" b="1" dirty="0"/>
              <a:t>Webpage</a:t>
            </a:r>
          </a:p>
          <a:p>
            <a:pPr lvl="1"/>
            <a:r>
              <a:rPr lang="en-US" dirty="0"/>
              <a:t>GitHub: </a:t>
            </a:r>
            <a:r>
              <a:rPr lang="en-US" dirty="0">
                <a:hlinkClick r:id="rId4"/>
              </a:rPr>
              <a:t>https://github.com/tsung-wei-huang/ece5960-physical-design/</a:t>
            </a:r>
            <a:endParaRPr lang="en-US" dirty="0"/>
          </a:p>
          <a:p>
            <a:r>
              <a:rPr lang="en-US" b="1" dirty="0"/>
              <a:t>Office hour: by appointment</a:t>
            </a:r>
          </a:p>
        </p:txBody>
      </p:sp>
      <p:sp>
        <p:nvSpPr>
          <p:cNvPr id="4" name="Slide Number Placeholder 1">
            <a:extLst>
              <a:ext uri="{FF2B5EF4-FFF2-40B4-BE49-F238E27FC236}">
                <a16:creationId xmlns:a16="http://schemas.microsoft.com/office/drawing/2014/main" id="{43685783-48A1-0C47-B34C-E20604A002C9}"/>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a:t>
            </a:fld>
            <a:endParaRPr lang="en-US"/>
          </a:p>
        </p:txBody>
      </p:sp>
    </p:spTree>
    <p:extLst>
      <p:ext uri="{BB962C8B-B14F-4D97-AF65-F5344CB8AC3E}">
        <p14:creationId xmlns:p14="http://schemas.microsoft.com/office/powerpoint/2010/main" val="3407681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319B-570E-1648-9EE3-FDF81D29408A}"/>
              </a:ext>
            </a:extLst>
          </p:cNvPr>
          <p:cNvSpPr>
            <a:spLocks noGrp="1"/>
          </p:cNvSpPr>
          <p:nvPr>
            <p:ph type="title"/>
          </p:nvPr>
        </p:nvSpPr>
        <p:spPr/>
        <p:txBody>
          <a:bodyPr/>
          <a:lstStyle/>
          <a:p>
            <a:r>
              <a:rPr lang="en-US" dirty="0"/>
              <a:t>Lithography Example</a:t>
            </a:r>
          </a:p>
        </p:txBody>
      </p:sp>
      <p:pic>
        <p:nvPicPr>
          <p:cNvPr id="4" name="Picture 3">
            <a:extLst>
              <a:ext uri="{FF2B5EF4-FFF2-40B4-BE49-F238E27FC236}">
                <a16:creationId xmlns:a16="http://schemas.microsoft.com/office/drawing/2014/main" id="{FAB9EBDF-9009-6248-9C83-8A2A02B1C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064"/>
            <a:ext cx="8675912" cy="513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5" name="Picture 3">
            <a:extLst>
              <a:ext uri="{FF2B5EF4-FFF2-40B4-BE49-F238E27FC236}">
                <a16:creationId xmlns:a16="http://schemas.microsoft.com/office/drawing/2014/main" id="{AC85DF91-8E71-B244-9268-948CD5827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9848" y="3037114"/>
            <a:ext cx="2393952" cy="202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1">
            <a:extLst>
              <a:ext uri="{FF2B5EF4-FFF2-40B4-BE49-F238E27FC236}">
                <a16:creationId xmlns:a16="http://schemas.microsoft.com/office/drawing/2014/main" id="{A73DF8F6-2C6A-FC46-A9A5-75E02079021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20</a:t>
            </a:fld>
            <a:endParaRPr lang="en-US" dirty="0"/>
          </a:p>
        </p:txBody>
      </p:sp>
    </p:spTree>
    <p:extLst>
      <p:ext uri="{BB962C8B-B14F-4D97-AF65-F5344CB8AC3E}">
        <p14:creationId xmlns:p14="http://schemas.microsoft.com/office/powerpoint/2010/main" val="1784460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28B34-854E-B54A-AA40-5CBA47E8BCE9}"/>
              </a:ext>
            </a:extLst>
          </p:cNvPr>
          <p:cNvSpPr>
            <a:spLocks noGrp="1"/>
          </p:cNvSpPr>
          <p:nvPr>
            <p:ph type="title"/>
          </p:nvPr>
        </p:nvSpPr>
        <p:spPr/>
        <p:txBody>
          <a:bodyPr/>
          <a:lstStyle/>
          <a:p>
            <a:r>
              <a:rPr lang="en-US" altLang="zh-TW" sz="4000" dirty="0">
                <a:ea typeface="新細明體" pitchFamily="18" charset="-120"/>
              </a:rPr>
              <a:t>Lithography Example (cont’d)</a:t>
            </a:r>
            <a:endParaRPr lang="en-US" dirty="0"/>
          </a:p>
        </p:txBody>
      </p:sp>
      <p:pic>
        <p:nvPicPr>
          <p:cNvPr id="5" name="Content Placeholder 4">
            <a:extLst>
              <a:ext uri="{FF2B5EF4-FFF2-40B4-BE49-F238E27FC236}">
                <a16:creationId xmlns:a16="http://schemas.microsoft.com/office/drawing/2014/main" id="{011E993B-C80B-744E-B861-9532159F3E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5353" y="1597478"/>
            <a:ext cx="7532779" cy="4710113"/>
          </a:xfrm>
        </p:spPr>
      </p:pic>
      <p:pic>
        <p:nvPicPr>
          <p:cNvPr id="12290" name="Picture 2" descr="EUV Demand is Up: EUV Device Manufacturer ASML Beats Sales ...">
            <a:extLst>
              <a:ext uri="{FF2B5EF4-FFF2-40B4-BE49-F238E27FC236}">
                <a16:creationId xmlns:a16="http://schemas.microsoft.com/office/drawing/2014/main" id="{19476742-99FB-064E-BA7C-57746124E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943" y="1401535"/>
            <a:ext cx="3918857" cy="265303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e United States once again obstructed, China has no hope of buying a 5nm  extreme ultraviolet lithography machine, is it possible to replace it with  domestic products? - iNEWS">
            <a:extLst>
              <a:ext uri="{FF2B5EF4-FFF2-40B4-BE49-F238E27FC236}">
                <a16:creationId xmlns:a16="http://schemas.microsoft.com/office/drawing/2014/main" id="{59598619-81BF-B149-8DBB-37E8BB6C5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4936" y="4277457"/>
            <a:ext cx="2686957" cy="180724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E685AA66-B941-1C4D-AEDD-B01282D9B3B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21</a:t>
            </a:fld>
            <a:endParaRPr lang="en-US" dirty="0"/>
          </a:p>
        </p:txBody>
      </p:sp>
    </p:spTree>
    <p:extLst>
      <p:ext uri="{BB962C8B-B14F-4D97-AF65-F5344CB8AC3E}">
        <p14:creationId xmlns:p14="http://schemas.microsoft.com/office/powerpoint/2010/main" val="2851436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27B4-CBCE-0044-9342-5BF19466F347}"/>
              </a:ext>
            </a:extLst>
          </p:cNvPr>
          <p:cNvSpPr>
            <a:spLocks noGrp="1"/>
          </p:cNvSpPr>
          <p:nvPr>
            <p:ph type="title"/>
          </p:nvPr>
        </p:nvSpPr>
        <p:spPr/>
        <p:txBody>
          <a:bodyPr>
            <a:normAutofit/>
          </a:bodyPr>
          <a:lstStyle/>
          <a:p>
            <a:r>
              <a:rPr lang="en-US" altLang="zh-TW" sz="4000" dirty="0">
                <a:ea typeface="新細明體" pitchFamily="18" charset="-120"/>
              </a:rPr>
              <a:t>Optical Proximity Correction (OPC)</a:t>
            </a:r>
            <a:endParaRPr lang="en-US" dirty="0"/>
          </a:p>
        </p:txBody>
      </p:sp>
      <p:pic>
        <p:nvPicPr>
          <p:cNvPr id="4" name="Picture 3" descr="problem2_opc">
            <a:extLst>
              <a:ext uri="{FF2B5EF4-FFF2-40B4-BE49-F238E27FC236}">
                <a16:creationId xmlns:a16="http://schemas.microsoft.com/office/drawing/2014/main" id="{1B26C9A3-96D7-5F46-9D53-7C357249C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5856" y="1730828"/>
            <a:ext cx="3556199" cy="4115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problem_opc">
            <a:extLst>
              <a:ext uri="{FF2B5EF4-FFF2-40B4-BE49-F238E27FC236}">
                <a16:creationId xmlns:a16="http://schemas.microsoft.com/office/drawing/2014/main" id="{493866F2-7B1E-2B4D-9050-856F41399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881" y="1744417"/>
            <a:ext cx="3523199" cy="407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a:extLst>
              <a:ext uri="{FF2B5EF4-FFF2-40B4-BE49-F238E27FC236}">
                <a16:creationId xmlns:a16="http://schemas.microsoft.com/office/drawing/2014/main" id="{B5B77667-1FA3-0144-92F5-C8FD0267ED55}"/>
              </a:ext>
            </a:extLst>
          </p:cNvPr>
          <p:cNvSpPr txBox="1">
            <a:spLocks noChangeArrowheads="1"/>
          </p:cNvSpPr>
          <p:nvPr/>
        </p:nvSpPr>
        <p:spPr bwMode="auto">
          <a:xfrm>
            <a:off x="7271088" y="5912080"/>
            <a:ext cx="2931147" cy="485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r>
              <a:rPr lang="en-US" altLang="zh-TW" b="1">
                <a:latin typeface="Arial" pitchFamily="34" charset="0"/>
              </a:rPr>
              <a:t>More OPC friendly</a:t>
            </a:r>
          </a:p>
        </p:txBody>
      </p:sp>
      <p:sp>
        <p:nvSpPr>
          <p:cNvPr id="7" name="Slide Number Placeholder 1">
            <a:extLst>
              <a:ext uri="{FF2B5EF4-FFF2-40B4-BE49-F238E27FC236}">
                <a16:creationId xmlns:a16="http://schemas.microsoft.com/office/drawing/2014/main" id="{C2347400-9732-EE44-A29C-FC12AF52E95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22</a:t>
            </a:fld>
            <a:endParaRPr lang="en-US" dirty="0"/>
          </a:p>
        </p:txBody>
      </p:sp>
    </p:spTree>
    <p:extLst>
      <p:ext uri="{BB962C8B-B14F-4D97-AF65-F5344CB8AC3E}">
        <p14:creationId xmlns:p14="http://schemas.microsoft.com/office/powerpoint/2010/main" val="538837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FB29-5FF0-344A-B7C4-150F12D0ADEF}"/>
              </a:ext>
            </a:extLst>
          </p:cNvPr>
          <p:cNvSpPr>
            <a:spLocks noGrp="1"/>
          </p:cNvSpPr>
          <p:nvPr>
            <p:ph type="title"/>
          </p:nvPr>
        </p:nvSpPr>
        <p:spPr/>
        <p:txBody>
          <a:bodyPr/>
          <a:lstStyle/>
          <a:p>
            <a:r>
              <a:rPr lang="en-US" dirty="0"/>
              <a:t>We Need Algorithms!</a:t>
            </a:r>
          </a:p>
        </p:txBody>
      </p:sp>
      <p:sp>
        <p:nvSpPr>
          <p:cNvPr id="3" name="Content Placeholder 2">
            <a:extLst>
              <a:ext uri="{FF2B5EF4-FFF2-40B4-BE49-F238E27FC236}">
                <a16:creationId xmlns:a16="http://schemas.microsoft.com/office/drawing/2014/main" id="{EF2583E5-B1E7-B14D-A6FE-85CC49716213}"/>
              </a:ext>
            </a:extLst>
          </p:cNvPr>
          <p:cNvSpPr>
            <a:spLocks noGrp="1"/>
          </p:cNvSpPr>
          <p:nvPr>
            <p:ph idx="1"/>
          </p:nvPr>
        </p:nvSpPr>
        <p:spPr/>
        <p:txBody>
          <a:bodyPr>
            <a:normAutofit/>
          </a:bodyPr>
          <a:lstStyle/>
          <a:p>
            <a:pPr eaLnBrk="1" hangingPunct="1"/>
            <a:r>
              <a:rPr lang="en-US" altLang="zh-TW" dirty="0">
                <a:ea typeface="新細明體" pitchFamily="18" charset="-120"/>
              </a:rPr>
              <a:t>To optimize design among different objectives, area, power, performance, and etc.</a:t>
            </a:r>
          </a:p>
          <a:p>
            <a:pPr eaLnBrk="1" hangingPunct="1"/>
            <a:r>
              <a:rPr lang="en-US" altLang="zh-TW" b="1" dirty="0">
                <a:solidFill>
                  <a:srgbClr val="FF0000"/>
                </a:solidFill>
                <a:ea typeface="新細明體" pitchFamily="18" charset="-120"/>
              </a:rPr>
              <a:t>Fundamental questions: How to do it smartly?</a:t>
            </a:r>
          </a:p>
          <a:p>
            <a:pPr eaLnBrk="1" hangingPunct="1"/>
            <a:r>
              <a:rPr lang="en-US" altLang="zh-TW" dirty="0">
                <a:ea typeface="新細明體" pitchFamily="18" charset="-120"/>
              </a:rPr>
              <a:t>Definition of algorithm in a board sense: A step-by-step procedure for solving a problem. Examples:</a:t>
            </a:r>
          </a:p>
          <a:p>
            <a:pPr lvl="1" eaLnBrk="1" hangingPunct="1"/>
            <a:r>
              <a:rPr lang="en-US" altLang="zh-TW" dirty="0">
                <a:ea typeface="新細明體" pitchFamily="18" charset="-120"/>
              </a:rPr>
              <a:t>Cooking a dish</a:t>
            </a:r>
          </a:p>
          <a:p>
            <a:pPr lvl="1" eaLnBrk="1" hangingPunct="1"/>
            <a:r>
              <a:rPr lang="en-US" altLang="zh-TW" dirty="0">
                <a:ea typeface="新細明體" pitchFamily="18" charset="-120"/>
              </a:rPr>
              <a:t>Making a phone call</a:t>
            </a:r>
          </a:p>
          <a:p>
            <a:pPr lvl="1" eaLnBrk="1" hangingPunct="1"/>
            <a:r>
              <a:rPr lang="en-US" altLang="zh-TW" dirty="0">
                <a:ea typeface="新細明體" pitchFamily="18" charset="-120"/>
              </a:rPr>
              <a:t>Sorting a hand of cards</a:t>
            </a:r>
          </a:p>
          <a:p>
            <a:pPr eaLnBrk="1" hangingPunct="1"/>
            <a:r>
              <a:rPr lang="en-US" altLang="zh-TW" dirty="0">
                <a:ea typeface="新細明體" pitchFamily="18" charset="-120"/>
              </a:rPr>
              <a:t>Definition for computational problem</a:t>
            </a:r>
          </a:p>
          <a:p>
            <a:pPr lvl="1"/>
            <a:r>
              <a:rPr lang="en-US" altLang="zh-TW" dirty="0">
                <a:ea typeface="新細明體" pitchFamily="18" charset="-120"/>
              </a:rPr>
              <a:t>A well-defined computational procedure that takes some value as input and produces some value as output</a:t>
            </a:r>
          </a:p>
          <a:p>
            <a:endParaRPr lang="en-US" dirty="0"/>
          </a:p>
        </p:txBody>
      </p:sp>
      <p:sp>
        <p:nvSpPr>
          <p:cNvPr id="4" name="Slide Number Placeholder 1">
            <a:extLst>
              <a:ext uri="{FF2B5EF4-FFF2-40B4-BE49-F238E27FC236}">
                <a16:creationId xmlns:a16="http://schemas.microsoft.com/office/drawing/2014/main" id="{5F253414-F9C6-3741-97CB-073E62ACFD3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23</a:t>
            </a:fld>
            <a:endParaRPr lang="en-US" dirty="0"/>
          </a:p>
        </p:txBody>
      </p:sp>
    </p:spTree>
    <p:extLst>
      <p:ext uri="{BB962C8B-B14F-4D97-AF65-F5344CB8AC3E}">
        <p14:creationId xmlns:p14="http://schemas.microsoft.com/office/powerpoint/2010/main" val="3852969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4C828-2FDD-CB40-862D-30936AF4BDD5}"/>
              </a:ext>
            </a:extLst>
          </p:cNvPr>
          <p:cNvSpPr>
            <a:spLocks noGrp="1"/>
          </p:cNvSpPr>
          <p:nvPr>
            <p:ph type="title"/>
          </p:nvPr>
        </p:nvSpPr>
        <p:spPr/>
        <p:txBody>
          <a:bodyPr/>
          <a:lstStyle/>
          <a:p>
            <a:r>
              <a:rPr lang="en-US" dirty="0"/>
              <a:t>Computational Problems</a:t>
            </a:r>
          </a:p>
        </p:txBody>
      </p:sp>
      <p:sp>
        <p:nvSpPr>
          <p:cNvPr id="3" name="Content Placeholder 2">
            <a:extLst>
              <a:ext uri="{FF2B5EF4-FFF2-40B4-BE49-F238E27FC236}">
                <a16:creationId xmlns:a16="http://schemas.microsoft.com/office/drawing/2014/main" id="{CECFA1F7-B861-A84F-B0E2-580F0E94A814}"/>
              </a:ext>
            </a:extLst>
          </p:cNvPr>
          <p:cNvSpPr>
            <a:spLocks noGrp="1"/>
          </p:cNvSpPr>
          <p:nvPr>
            <p:ph idx="1"/>
          </p:nvPr>
        </p:nvSpPr>
        <p:spPr/>
        <p:txBody>
          <a:bodyPr>
            <a:normAutofit/>
          </a:bodyPr>
          <a:lstStyle/>
          <a:p>
            <a:r>
              <a:rPr lang="en-US" altLang="zh-TW" b="1" dirty="0"/>
              <a:t>Decision problem</a:t>
            </a:r>
          </a:p>
          <a:p>
            <a:pPr lvl="1"/>
            <a:r>
              <a:rPr lang="en-US" altLang="zh-TW" dirty="0"/>
              <a:t>Given a positive integer n, determine if n is prime</a:t>
            </a:r>
          </a:p>
          <a:p>
            <a:r>
              <a:rPr lang="en-US" altLang="zh-TW" b="1" dirty="0"/>
              <a:t>Search problem</a:t>
            </a:r>
          </a:p>
          <a:p>
            <a:pPr lvl="1"/>
            <a:r>
              <a:rPr lang="en-US" altLang="zh-TW" dirty="0"/>
              <a:t>Find all even numbers in X=[1,2,3,4,5]</a:t>
            </a:r>
          </a:p>
          <a:p>
            <a:r>
              <a:rPr lang="en-US" altLang="zh-TW" b="1" dirty="0"/>
              <a:t>Counting problem</a:t>
            </a:r>
          </a:p>
          <a:p>
            <a:pPr lvl="1"/>
            <a:r>
              <a:rPr lang="en-US" altLang="zh-TW" dirty="0"/>
              <a:t>Given a positive integer n, count its number of nontrivial prime factors</a:t>
            </a:r>
          </a:p>
          <a:p>
            <a:r>
              <a:rPr lang="en-US" altLang="zh-TW" b="1" dirty="0"/>
              <a:t>Optimization problem </a:t>
            </a:r>
          </a:p>
          <a:p>
            <a:pPr lvl="1"/>
            <a:r>
              <a:rPr lang="en-US" altLang="zh-TW" dirty="0"/>
              <a:t>Given a graph G, find an independent set of G of maximum size</a:t>
            </a:r>
          </a:p>
          <a:p>
            <a:r>
              <a:rPr lang="en-US" altLang="zh-TW" dirty="0"/>
              <a:t>… </a:t>
            </a:r>
          </a:p>
        </p:txBody>
      </p:sp>
      <p:sp>
        <p:nvSpPr>
          <p:cNvPr id="4" name="TextBox 3">
            <a:extLst>
              <a:ext uri="{FF2B5EF4-FFF2-40B4-BE49-F238E27FC236}">
                <a16:creationId xmlns:a16="http://schemas.microsoft.com/office/drawing/2014/main" id="{38D279CE-CAF8-6A49-9141-BA3157613DD4}"/>
              </a:ext>
            </a:extLst>
          </p:cNvPr>
          <p:cNvSpPr txBox="1"/>
          <p:nvPr/>
        </p:nvSpPr>
        <p:spPr>
          <a:xfrm>
            <a:off x="838200" y="5627915"/>
            <a:ext cx="10515599" cy="584775"/>
          </a:xfrm>
          <a:prstGeom prst="rect">
            <a:avLst/>
          </a:prstGeom>
          <a:noFill/>
        </p:spPr>
        <p:txBody>
          <a:bodyPr wrap="square" rtlCol="0">
            <a:spAutoFit/>
          </a:bodyPr>
          <a:lstStyle/>
          <a:p>
            <a:pPr algn="ctr"/>
            <a:r>
              <a:rPr lang="en-US" sz="3200" dirty="0">
                <a:solidFill>
                  <a:srgbClr val="FF0000"/>
                </a:solidFill>
                <a:highlight>
                  <a:srgbClr val="FFFF00"/>
                </a:highlight>
              </a:rPr>
              <a:t>How do we solve these problems smartly?</a:t>
            </a:r>
          </a:p>
        </p:txBody>
      </p:sp>
      <p:sp>
        <p:nvSpPr>
          <p:cNvPr id="5" name="Slide Number Placeholder 1">
            <a:extLst>
              <a:ext uri="{FF2B5EF4-FFF2-40B4-BE49-F238E27FC236}">
                <a16:creationId xmlns:a16="http://schemas.microsoft.com/office/drawing/2014/main" id="{68FF957F-E43A-5E4A-A6EE-7DFEA27A767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24</a:t>
            </a:fld>
            <a:endParaRPr lang="en-US" dirty="0"/>
          </a:p>
        </p:txBody>
      </p:sp>
    </p:spTree>
    <p:extLst>
      <p:ext uri="{BB962C8B-B14F-4D97-AF65-F5344CB8AC3E}">
        <p14:creationId xmlns:p14="http://schemas.microsoft.com/office/powerpoint/2010/main" val="1970577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8D5E-1A6E-8E42-B752-D35E3C63140E}"/>
              </a:ext>
            </a:extLst>
          </p:cNvPr>
          <p:cNvSpPr>
            <a:spLocks noGrp="1"/>
          </p:cNvSpPr>
          <p:nvPr>
            <p:ph type="title"/>
          </p:nvPr>
        </p:nvSpPr>
        <p:spPr/>
        <p:txBody>
          <a:bodyPr/>
          <a:lstStyle/>
          <a:p>
            <a:r>
              <a:rPr lang="en-US" dirty="0"/>
              <a:t>Example: Big Mod Problem</a:t>
            </a:r>
          </a:p>
        </p:txBody>
      </p:sp>
      <p:sp>
        <p:nvSpPr>
          <p:cNvPr id="3" name="Content Placeholder 2">
            <a:extLst>
              <a:ext uri="{FF2B5EF4-FFF2-40B4-BE49-F238E27FC236}">
                <a16:creationId xmlns:a16="http://schemas.microsoft.com/office/drawing/2014/main" id="{6B0D2395-89DA-4F42-AADC-40E8840A8C3A}"/>
              </a:ext>
            </a:extLst>
          </p:cNvPr>
          <p:cNvSpPr>
            <a:spLocks noGrp="1"/>
          </p:cNvSpPr>
          <p:nvPr>
            <p:ph idx="1"/>
          </p:nvPr>
        </p:nvSpPr>
        <p:spPr/>
        <p:txBody>
          <a:bodyPr/>
          <a:lstStyle/>
          <a:p>
            <a:pPr eaLnBrk="1" fontAlgn="auto" hangingPunct="1">
              <a:spcAft>
                <a:spcPts val="0"/>
              </a:spcAft>
              <a:defRPr/>
            </a:pPr>
            <a:r>
              <a:rPr lang="en-US" altLang="zh-TW" b="1" dirty="0"/>
              <a:t>Computational problem description</a:t>
            </a:r>
          </a:p>
          <a:p>
            <a:pPr lvl="1" eaLnBrk="1" fontAlgn="auto" hangingPunct="1">
              <a:spcAft>
                <a:spcPts val="0"/>
              </a:spcAft>
              <a:defRPr/>
            </a:pPr>
            <a:r>
              <a:rPr lang="en-US" altLang="zh-TW" dirty="0"/>
              <a:t>Input: a, b, c (3&lt;a, c&lt;5000000,  1&lt;b&lt;2147483647)</a:t>
            </a:r>
          </a:p>
          <a:p>
            <a:pPr lvl="1" eaLnBrk="1" fontAlgn="auto" hangingPunct="1">
              <a:spcAft>
                <a:spcPts val="0"/>
              </a:spcAft>
              <a:defRPr/>
            </a:pPr>
            <a:r>
              <a:rPr lang="en-US" altLang="zh-TW" dirty="0"/>
              <a:t>Output:	x = a</a:t>
            </a:r>
            <a:r>
              <a:rPr lang="en-US" altLang="zh-TW" baseline="30000" dirty="0"/>
              <a:t>b</a:t>
            </a:r>
            <a:r>
              <a:rPr lang="en-US" altLang="zh-TW" dirty="0"/>
              <a:t> (mod c)</a:t>
            </a:r>
          </a:p>
          <a:p>
            <a:pPr eaLnBrk="1" fontAlgn="auto" hangingPunct="1">
              <a:spcAft>
                <a:spcPts val="0"/>
              </a:spcAft>
              <a:defRPr/>
            </a:pPr>
            <a:r>
              <a:rPr lang="en-US" altLang="zh-TW" b="1" dirty="0"/>
              <a:t>A simple solution</a:t>
            </a:r>
          </a:p>
          <a:p>
            <a:pPr lvl="1" eaLnBrk="1" fontAlgn="auto" hangingPunct="1">
              <a:spcAft>
                <a:spcPts val="0"/>
              </a:spcAft>
              <a:buFont typeface="Arial" panose="020B0604020202020204" pitchFamily="34" charset="0"/>
              <a:buNone/>
              <a:defRPr/>
            </a:pPr>
            <a:r>
              <a:rPr lang="en-US" altLang="zh-TW" dirty="0"/>
              <a:t>for(</a:t>
            </a:r>
            <a:r>
              <a:rPr lang="en-US" altLang="zh-TW" dirty="0" err="1"/>
              <a:t>i</a:t>
            </a:r>
            <a:r>
              <a:rPr lang="en-US" altLang="zh-TW" dirty="0"/>
              <a:t>=1, x=1; </a:t>
            </a:r>
            <a:r>
              <a:rPr lang="en-US" altLang="zh-TW" dirty="0" err="1"/>
              <a:t>i</a:t>
            </a:r>
            <a:r>
              <a:rPr lang="en-US" altLang="zh-TW" dirty="0"/>
              <a:t>&lt;=b; </a:t>
            </a:r>
            <a:r>
              <a:rPr lang="en-US" altLang="zh-TW" dirty="0" err="1"/>
              <a:t>i</a:t>
            </a:r>
            <a:r>
              <a:rPr lang="en-US" altLang="zh-TW" dirty="0"/>
              <a:t>++)</a:t>
            </a:r>
          </a:p>
          <a:p>
            <a:pPr lvl="1" eaLnBrk="1" fontAlgn="auto" hangingPunct="1">
              <a:spcAft>
                <a:spcPts val="0"/>
              </a:spcAft>
              <a:buFont typeface="Arial" panose="020B0604020202020204" pitchFamily="34" charset="0"/>
              <a:buNone/>
              <a:defRPr/>
            </a:pPr>
            <a:r>
              <a:rPr lang="en-US" altLang="zh-TW" dirty="0"/>
              <a:t>		x = (x*a)%c;</a:t>
            </a:r>
          </a:p>
          <a:p>
            <a:pPr lvl="1" eaLnBrk="1" fontAlgn="auto" hangingPunct="1">
              <a:spcAft>
                <a:spcPts val="0"/>
              </a:spcAft>
              <a:buFont typeface="Arial" panose="020B0604020202020204" pitchFamily="34" charset="0"/>
              <a:buNone/>
              <a:defRPr/>
            </a:pPr>
            <a:r>
              <a:rPr lang="en-US" altLang="zh-TW" dirty="0"/>
              <a:t>std::</a:t>
            </a:r>
            <a:r>
              <a:rPr lang="en-US" altLang="zh-TW" dirty="0" err="1"/>
              <a:t>cout</a:t>
            </a:r>
            <a:r>
              <a:rPr lang="en-US" altLang="zh-TW" dirty="0"/>
              <a:t> &lt;&lt; “</a:t>
            </a:r>
            <a:r>
              <a:rPr lang="en-US" altLang="zh-TW" dirty="0" err="1"/>
              <a:t>a^b</a:t>
            </a:r>
            <a:r>
              <a:rPr lang="en-US" altLang="zh-TW" dirty="0"/>
              <a:t> % c = ” &lt;&lt; x &lt;&lt; std::</a:t>
            </a:r>
            <a:r>
              <a:rPr lang="en-US" altLang="zh-TW" dirty="0" err="1"/>
              <a:t>endl</a:t>
            </a:r>
            <a:r>
              <a:rPr lang="en-US" altLang="zh-TW" dirty="0"/>
              <a:t>;</a:t>
            </a:r>
          </a:p>
          <a:p>
            <a:pPr eaLnBrk="1" fontAlgn="auto" hangingPunct="1">
              <a:spcAft>
                <a:spcPts val="0"/>
              </a:spcAft>
              <a:defRPr/>
            </a:pPr>
            <a:r>
              <a:rPr lang="en-US" altLang="zh-TW" b="1" dirty="0"/>
              <a:t>Is the solution smart enough?</a:t>
            </a:r>
          </a:p>
          <a:p>
            <a:endParaRPr lang="en-US" dirty="0"/>
          </a:p>
        </p:txBody>
      </p:sp>
      <p:sp>
        <p:nvSpPr>
          <p:cNvPr id="4" name="Slide Number Placeholder 1">
            <a:extLst>
              <a:ext uri="{FF2B5EF4-FFF2-40B4-BE49-F238E27FC236}">
                <a16:creationId xmlns:a16="http://schemas.microsoft.com/office/drawing/2014/main" id="{4F2664AA-369A-B649-BD28-8B0172F3697E}"/>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25</a:t>
            </a:fld>
            <a:endParaRPr lang="en-US" dirty="0"/>
          </a:p>
        </p:txBody>
      </p:sp>
    </p:spTree>
    <p:extLst>
      <p:ext uri="{BB962C8B-B14F-4D97-AF65-F5344CB8AC3E}">
        <p14:creationId xmlns:p14="http://schemas.microsoft.com/office/powerpoint/2010/main" val="1891607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8D5E-1A6E-8E42-B752-D35E3C63140E}"/>
              </a:ext>
            </a:extLst>
          </p:cNvPr>
          <p:cNvSpPr>
            <a:spLocks noGrp="1"/>
          </p:cNvSpPr>
          <p:nvPr>
            <p:ph type="title"/>
          </p:nvPr>
        </p:nvSpPr>
        <p:spPr/>
        <p:txBody>
          <a:bodyPr/>
          <a:lstStyle/>
          <a:p>
            <a:r>
              <a:rPr lang="en-US" dirty="0"/>
              <a:t>Example: Big Mod Problem</a:t>
            </a:r>
          </a:p>
        </p:txBody>
      </p:sp>
      <p:sp>
        <p:nvSpPr>
          <p:cNvPr id="3" name="Content Placeholder 2">
            <a:extLst>
              <a:ext uri="{FF2B5EF4-FFF2-40B4-BE49-F238E27FC236}">
                <a16:creationId xmlns:a16="http://schemas.microsoft.com/office/drawing/2014/main" id="{6B0D2395-89DA-4F42-AADC-40E8840A8C3A}"/>
              </a:ext>
            </a:extLst>
          </p:cNvPr>
          <p:cNvSpPr>
            <a:spLocks noGrp="1"/>
          </p:cNvSpPr>
          <p:nvPr>
            <p:ph idx="1"/>
          </p:nvPr>
        </p:nvSpPr>
        <p:spPr/>
        <p:txBody>
          <a:bodyPr/>
          <a:lstStyle/>
          <a:p>
            <a:pPr eaLnBrk="1" fontAlgn="auto" hangingPunct="1">
              <a:spcAft>
                <a:spcPts val="0"/>
              </a:spcAft>
              <a:defRPr/>
            </a:pPr>
            <a:r>
              <a:rPr lang="en-US" altLang="zh-TW" b="1" dirty="0"/>
              <a:t>Computational problem description</a:t>
            </a:r>
          </a:p>
          <a:p>
            <a:pPr lvl="1" eaLnBrk="1" fontAlgn="auto" hangingPunct="1">
              <a:spcAft>
                <a:spcPts val="0"/>
              </a:spcAft>
              <a:defRPr/>
            </a:pPr>
            <a:r>
              <a:rPr lang="en-US" altLang="zh-TW" dirty="0"/>
              <a:t>Input: a, b, c (3&lt;a, c&lt;5000000,  1&lt;b&lt;2147483647)</a:t>
            </a:r>
          </a:p>
          <a:p>
            <a:pPr lvl="1" eaLnBrk="1" fontAlgn="auto" hangingPunct="1">
              <a:spcAft>
                <a:spcPts val="0"/>
              </a:spcAft>
              <a:defRPr/>
            </a:pPr>
            <a:r>
              <a:rPr lang="en-US" altLang="zh-TW" dirty="0"/>
              <a:t>Output:	x = a</a:t>
            </a:r>
            <a:r>
              <a:rPr lang="en-US" altLang="zh-TW" baseline="30000" dirty="0"/>
              <a:t>b</a:t>
            </a:r>
            <a:r>
              <a:rPr lang="en-US" altLang="zh-TW" dirty="0"/>
              <a:t> (mod c)</a:t>
            </a:r>
          </a:p>
          <a:p>
            <a:pPr eaLnBrk="1" fontAlgn="auto" hangingPunct="1">
              <a:spcAft>
                <a:spcPts val="0"/>
              </a:spcAft>
              <a:defRPr/>
            </a:pPr>
            <a:r>
              <a:rPr lang="en-US" altLang="zh-TW" b="1" dirty="0"/>
              <a:t>A simple solution</a:t>
            </a:r>
          </a:p>
          <a:p>
            <a:pPr lvl="1" eaLnBrk="1" fontAlgn="auto" hangingPunct="1">
              <a:spcAft>
                <a:spcPts val="0"/>
              </a:spcAft>
              <a:buFont typeface="Arial" panose="020B0604020202020204" pitchFamily="34" charset="0"/>
              <a:buNone/>
              <a:defRPr/>
            </a:pPr>
            <a:r>
              <a:rPr lang="en-US" altLang="zh-TW" dirty="0"/>
              <a:t>for(</a:t>
            </a:r>
            <a:r>
              <a:rPr lang="en-US" altLang="zh-TW" dirty="0" err="1"/>
              <a:t>i</a:t>
            </a:r>
            <a:r>
              <a:rPr lang="en-US" altLang="zh-TW" dirty="0"/>
              <a:t>=1, x=1; </a:t>
            </a:r>
            <a:r>
              <a:rPr lang="en-US" altLang="zh-TW" dirty="0" err="1"/>
              <a:t>i</a:t>
            </a:r>
            <a:r>
              <a:rPr lang="en-US" altLang="zh-TW" dirty="0"/>
              <a:t>&lt;=b; </a:t>
            </a:r>
            <a:r>
              <a:rPr lang="en-US" altLang="zh-TW" dirty="0" err="1"/>
              <a:t>i</a:t>
            </a:r>
            <a:r>
              <a:rPr lang="en-US" altLang="zh-TW" dirty="0"/>
              <a:t>++)</a:t>
            </a:r>
          </a:p>
          <a:p>
            <a:pPr lvl="1" eaLnBrk="1" fontAlgn="auto" hangingPunct="1">
              <a:spcAft>
                <a:spcPts val="0"/>
              </a:spcAft>
              <a:buFont typeface="Arial" panose="020B0604020202020204" pitchFamily="34" charset="0"/>
              <a:buNone/>
              <a:defRPr/>
            </a:pPr>
            <a:r>
              <a:rPr lang="en-US" altLang="zh-TW" dirty="0"/>
              <a:t>		x = (x*a)%c;</a:t>
            </a:r>
          </a:p>
          <a:p>
            <a:pPr lvl="1" eaLnBrk="1" fontAlgn="auto" hangingPunct="1">
              <a:spcAft>
                <a:spcPts val="0"/>
              </a:spcAft>
              <a:buFont typeface="Arial" panose="020B0604020202020204" pitchFamily="34" charset="0"/>
              <a:buNone/>
              <a:defRPr/>
            </a:pPr>
            <a:r>
              <a:rPr lang="en-US" altLang="zh-TW" dirty="0"/>
              <a:t>std::</a:t>
            </a:r>
            <a:r>
              <a:rPr lang="en-US" altLang="zh-TW" dirty="0" err="1"/>
              <a:t>cout</a:t>
            </a:r>
            <a:r>
              <a:rPr lang="en-US" altLang="zh-TW" dirty="0"/>
              <a:t> &lt;&lt; “</a:t>
            </a:r>
            <a:r>
              <a:rPr lang="en-US" altLang="zh-TW" dirty="0" err="1"/>
              <a:t>a^b</a:t>
            </a:r>
            <a:r>
              <a:rPr lang="en-US" altLang="zh-TW" dirty="0"/>
              <a:t> % c = ” &lt;&lt; x &lt;&lt; std::</a:t>
            </a:r>
            <a:r>
              <a:rPr lang="en-US" altLang="zh-TW" dirty="0" err="1"/>
              <a:t>endl</a:t>
            </a:r>
            <a:r>
              <a:rPr lang="en-US" altLang="zh-TW" dirty="0"/>
              <a:t>;</a:t>
            </a:r>
          </a:p>
          <a:p>
            <a:pPr eaLnBrk="1" fontAlgn="auto" hangingPunct="1">
              <a:spcAft>
                <a:spcPts val="0"/>
              </a:spcAft>
              <a:defRPr/>
            </a:pPr>
            <a:r>
              <a:rPr lang="en-US" altLang="zh-TW" b="1" dirty="0"/>
              <a:t>Is the solution smart enough?</a:t>
            </a:r>
          </a:p>
          <a:p>
            <a:pPr lvl="1" eaLnBrk="1" fontAlgn="auto" hangingPunct="1">
              <a:spcAft>
                <a:spcPts val="0"/>
              </a:spcAft>
              <a:defRPr/>
            </a:pPr>
            <a:r>
              <a:rPr lang="en-US" altLang="zh-TW" dirty="0"/>
              <a:t>We need a total of “b” iterations </a:t>
            </a:r>
          </a:p>
          <a:p>
            <a:pPr lvl="1" eaLnBrk="1" fontAlgn="auto" hangingPunct="1">
              <a:spcAft>
                <a:spcPts val="0"/>
              </a:spcAft>
              <a:defRPr/>
            </a:pPr>
            <a:r>
              <a:rPr lang="en-US" altLang="zh-TW" dirty="0"/>
              <a:t>Very slow execution for large b</a:t>
            </a:r>
          </a:p>
          <a:p>
            <a:endParaRPr lang="en-US" dirty="0"/>
          </a:p>
        </p:txBody>
      </p:sp>
      <p:sp>
        <p:nvSpPr>
          <p:cNvPr id="4" name="Slide Number Placeholder 1">
            <a:extLst>
              <a:ext uri="{FF2B5EF4-FFF2-40B4-BE49-F238E27FC236}">
                <a16:creationId xmlns:a16="http://schemas.microsoft.com/office/drawing/2014/main" id="{7072885B-DB42-504B-996D-6605E66D8BD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26</a:t>
            </a:fld>
            <a:endParaRPr lang="en-US" dirty="0"/>
          </a:p>
        </p:txBody>
      </p:sp>
    </p:spTree>
    <p:extLst>
      <p:ext uri="{BB962C8B-B14F-4D97-AF65-F5344CB8AC3E}">
        <p14:creationId xmlns:p14="http://schemas.microsoft.com/office/powerpoint/2010/main" val="3412380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FA01-48A7-2341-828A-D6C7AB97BF5E}"/>
              </a:ext>
            </a:extLst>
          </p:cNvPr>
          <p:cNvSpPr>
            <a:spLocks noGrp="1"/>
          </p:cNvSpPr>
          <p:nvPr>
            <p:ph type="title"/>
          </p:nvPr>
        </p:nvSpPr>
        <p:spPr/>
        <p:txBody>
          <a:bodyPr/>
          <a:lstStyle/>
          <a:p>
            <a:r>
              <a:rPr lang="en-US" dirty="0"/>
              <a:t>Refined Solution (Recursive)</a:t>
            </a:r>
          </a:p>
        </p:txBody>
      </p:sp>
      <p:sp>
        <p:nvSpPr>
          <p:cNvPr id="3" name="Content Placeholder 2">
            <a:extLst>
              <a:ext uri="{FF2B5EF4-FFF2-40B4-BE49-F238E27FC236}">
                <a16:creationId xmlns:a16="http://schemas.microsoft.com/office/drawing/2014/main" id="{D023C548-92DC-3F43-9F25-2196BB3AF912}"/>
              </a:ext>
            </a:extLst>
          </p:cNvPr>
          <p:cNvSpPr>
            <a:spLocks noGrp="1"/>
          </p:cNvSpPr>
          <p:nvPr>
            <p:ph idx="1"/>
          </p:nvPr>
        </p:nvSpPr>
        <p:spPr>
          <a:xfrm>
            <a:off x="838200" y="1466849"/>
            <a:ext cx="10515600" cy="5130801"/>
          </a:xfrm>
        </p:spPr>
        <p:txBody>
          <a:bodyPr>
            <a:normAutofit lnSpcReduction="10000"/>
          </a:bodyPr>
          <a:lstStyle/>
          <a:p>
            <a:pPr>
              <a:buNone/>
            </a:pPr>
            <a:r>
              <a:rPr lang="en-US" altLang="zh-TW" sz="2400" dirty="0"/>
              <a:t>#define SQUARE(x) (x*x)</a:t>
            </a:r>
          </a:p>
          <a:p>
            <a:pPr>
              <a:buNone/>
            </a:pPr>
            <a:r>
              <a:rPr lang="en-US" altLang="zh-TW" sz="2400" dirty="0"/>
              <a:t>int </a:t>
            </a:r>
            <a:r>
              <a:rPr lang="en-US" altLang="zh-TW" sz="2400" dirty="0" err="1"/>
              <a:t>bigmod</a:t>
            </a:r>
            <a:r>
              <a:rPr lang="en-US" altLang="zh-TW" sz="2400" dirty="0"/>
              <a:t>(int a, int b, int c) {</a:t>
            </a:r>
          </a:p>
          <a:p>
            <a:pPr>
              <a:buNone/>
            </a:pPr>
            <a:r>
              <a:rPr lang="en-US" altLang="zh-TW" sz="2400" dirty="0"/>
              <a:t>    if(b==0) return 1;</a:t>
            </a:r>
          </a:p>
          <a:p>
            <a:pPr>
              <a:buNone/>
            </a:pPr>
            <a:r>
              <a:rPr lang="en-US" altLang="zh-TW" sz="2400" dirty="0"/>
              <a:t>    else if(b%2==0)</a:t>
            </a:r>
          </a:p>
          <a:p>
            <a:pPr>
              <a:buNone/>
            </a:pPr>
            <a:r>
              <a:rPr lang="en-US" altLang="zh-TW" sz="2400" dirty="0"/>
              <a:t>        return SQUARE(</a:t>
            </a:r>
            <a:r>
              <a:rPr lang="en-US" altLang="zh-TW" sz="2400" dirty="0" err="1"/>
              <a:t>bigmod</a:t>
            </a:r>
            <a:r>
              <a:rPr lang="en-US" altLang="zh-TW" sz="2400" dirty="0"/>
              <a:t>(</a:t>
            </a:r>
            <a:r>
              <a:rPr lang="en-US" altLang="zh-TW" sz="2400" dirty="0" err="1"/>
              <a:t>a,b</a:t>
            </a:r>
            <a:r>
              <a:rPr lang="en-US" altLang="zh-TW" sz="2400" dirty="0"/>
              <a:t>/2,c)%c)%c;</a:t>
            </a:r>
          </a:p>
          <a:p>
            <a:pPr>
              <a:buNone/>
            </a:pPr>
            <a:r>
              <a:rPr lang="en-US" altLang="zh-TW" sz="2400" dirty="0"/>
              <a:t>    else return ((</a:t>
            </a:r>
            <a:r>
              <a:rPr lang="en-US" altLang="zh-TW" sz="2400" dirty="0" err="1"/>
              <a:t>a%c</a:t>
            </a:r>
            <a:r>
              <a:rPr lang="en-US" altLang="zh-TW" sz="2400" dirty="0"/>
              <a:t>)*</a:t>
            </a:r>
            <a:r>
              <a:rPr lang="en-US" altLang="zh-TW" sz="2400" dirty="0" err="1"/>
              <a:t>bigmod</a:t>
            </a:r>
            <a:r>
              <a:rPr lang="en-US" altLang="zh-TW" sz="2400" dirty="0"/>
              <a:t>(a,b-1,c))%c;</a:t>
            </a:r>
          </a:p>
          <a:p>
            <a:pPr>
              <a:buNone/>
            </a:pPr>
            <a:r>
              <a:rPr lang="en-US" altLang="zh-TW" sz="2400" dirty="0"/>
              <a:t>}</a:t>
            </a:r>
          </a:p>
          <a:p>
            <a:pPr>
              <a:buNone/>
            </a:pPr>
            <a:r>
              <a:rPr lang="en-US" altLang="zh-TW" sz="2400" dirty="0"/>
              <a:t>int main() {</a:t>
            </a:r>
          </a:p>
          <a:p>
            <a:pPr>
              <a:buNone/>
            </a:pPr>
            <a:r>
              <a:rPr lang="en-US" altLang="zh-TW" sz="2400" dirty="0"/>
              <a:t>    int </a:t>
            </a:r>
            <a:r>
              <a:rPr lang="en-US" altLang="zh-TW" sz="2400" dirty="0" err="1"/>
              <a:t>a,b,c</a:t>
            </a:r>
            <a:r>
              <a:rPr lang="en-US" altLang="zh-TW" sz="2400" dirty="0"/>
              <a:t>;</a:t>
            </a:r>
            <a:endParaRPr lang="zh-TW" altLang="en-US" sz="2400" dirty="0"/>
          </a:p>
          <a:p>
            <a:pPr>
              <a:buNone/>
            </a:pPr>
            <a:r>
              <a:rPr lang="en-US" altLang="zh-TW" sz="2400" dirty="0"/>
              <a:t>    while(std::</a:t>
            </a:r>
            <a:r>
              <a:rPr lang="en-US" altLang="zh-TW" sz="2400" dirty="0" err="1"/>
              <a:t>cin</a:t>
            </a:r>
            <a:r>
              <a:rPr lang="en-US" altLang="zh-TW" sz="2400" dirty="0"/>
              <a:t> &gt;&gt; a &gt;&gt; b &gt;&gt; c)  std::</a:t>
            </a:r>
            <a:r>
              <a:rPr lang="en-US" altLang="zh-TW" sz="2400" dirty="0" err="1"/>
              <a:t>cout</a:t>
            </a:r>
            <a:r>
              <a:rPr lang="en-US" altLang="zh-TW" sz="2400" dirty="0"/>
              <a:t>&lt;&lt;</a:t>
            </a:r>
            <a:r>
              <a:rPr lang="en-US" altLang="zh-TW" sz="2400" dirty="0" err="1"/>
              <a:t>bigmod</a:t>
            </a:r>
            <a:r>
              <a:rPr lang="en-US" altLang="zh-TW" sz="2400" dirty="0"/>
              <a:t>(</a:t>
            </a:r>
            <a:r>
              <a:rPr lang="en-US" altLang="zh-TW" sz="2400" dirty="0" err="1"/>
              <a:t>a,b,c</a:t>
            </a:r>
            <a:r>
              <a:rPr lang="en-US" altLang="zh-TW" sz="2400" dirty="0"/>
              <a:t>)&lt;&lt;</a:t>
            </a:r>
            <a:r>
              <a:rPr lang="en-US" altLang="zh-TW" sz="2400" dirty="0" err="1"/>
              <a:t>endl</a:t>
            </a:r>
            <a:r>
              <a:rPr lang="en-US" altLang="zh-TW" sz="2400" dirty="0"/>
              <a:t>;</a:t>
            </a:r>
          </a:p>
          <a:p>
            <a:pPr>
              <a:buNone/>
            </a:pPr>
            <a:r>
              <a:rPr lang="en-US" altLang="zh-TW" sz="2400" dirty="0"/>
              <a:t>    return 0;</a:t>
            </a:r>
          </a:p>
          <a:p>
            <a:pPr>
              <a:buNone/>
            </a:pPr>
            <a:r>
              <a:rPr lang="en-US" altLang="zh-TW" sz="2400" dirty="0"/>
              <a:t>}</a:t>
            </a:r>
          </a:p>
        </p:txBody>
      </p:sp>
      <p:sp>
        <p:nvSpPr>
          <p:cNvPr id="4" name="TextBox 3">
            <a:extLst>
              <a:ext uri="{FF2B5EF4-FFF2-40B4-BE49-F238E27FC236}">
                <a16:creationId xmlns:a16="http://schemas.microsoft.com/office/drawing/2014/main" id="{CE8C3038-CFFC-B64D-8A01-27F3A707B74F}"/>
              </a:ext>
            </a:extLst>
          </p:cNvPr>
          <p:cNvSpPr txBox="1"/>
          <p:nvPr/>
        </p:nvSpPr>
        <p:spPr>
          <a:xfrm>
            <a:off x="7489371" y="1466849"/>
            <a:ext cx="3864429" cy="1631216"/>
          </a:xfrm>
          <a:prstGeom prst="rect">
            <a:avLst/>
          </a:prstGeom>
          <a:ln w="28575">
            <a:solidFill>
              <a:srgbClr val="00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altLang="zh-TW" sz="2000" dirty="0">
                <a:solidFill>
                  <a:schemeClr val="accent5">
                    <a:lumMod val="75000"/>
                  </a:schemeClr>
                </a:solidFill>
              </a:rPr>
              <a:t>2</a:t>
            </a:r>
            <a:r>
              <a:rPr lang="en-US" altLang="zh-TW" sz="2000" baseline="30000" dirty="0">
                <a:solidFill>
                  <a:schemeClr val="accent5">
                    <a:lumMod val="75000"/>
                  </a:schemeClr>
                </a:solidFill>
              </a:rPr>
              <a:t>16</a:t>
            </a:r>
            <a:r>
              <a:rPr lang="en-US" altLang="zh-TW" sz="2000" dirty="0">
                <a:solidFill>
                  <a:schemeClr val="accent5">
                    <a:lumMod val="75000"/>
                  </a:schemeClr>
                </a:solidFill>
              </a:rPr>
              <a:t> = ( 2</a:t>
            </a:r>
            <a:r>
              <a:rPr lang="en-US" altLang="zh-TW" sz="2000" baseline="30000" dirty="0">
                <a:solidFill>
                  <a:schemeClr val="accent5">
                    <a:lumMod val="75000"/>
                  </a:schemeClr>
                </a:solidFill>
              </a:rPr>
              <a:t>8</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8</a:t>
            </a:r>
            <a:r>
              <a:rPr lang="en-US" altLang="zh-TW" sz="2000" dirty="0">
                <a:solidFill>
                  <a:schemeClr val="accent5">
                    <a:lumMod val="75000"/>
                  </a:schemeClr>
                </a:solidFill>
              </a:rPr>
              <a:t>  = ( 2</a:t>
            </a:r>
            <a:r>
              <a:rPr lang="en-US" altLang="zh-TW" sz="2000" baseline="30000" dirty="0">
                <a:solidFill>
                  <a:schemeClr val="accent5">
                    <a:lumMod val="75000"/>
                  </a:schemeClr>
                </a:solidFill>
              </a:rPr>
              <a:t>4</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4</a:t>
            </a:r>
            <a:r>
              <a:rPr lang="en-US" altLang="zh-TW" sz="2000" dirty="0">
                <a:solidFill>
                  <a:schemeClr val="accent5">
                    <a:lumMod val="75000"/>
                  </a:schemeClr>
                </a:solidFill>
              </a:rPr>
              <a:t>  = ( 2</a:t>
            </a:r>
            <a:r>
              <a:rPr lang="en-US" altLang="zh-TW" sz="2000" baseline="30000" dirty="0">
                <a:solidFill>
                  <a:schemeClr val="accent5">
                    <a:lumMod val="75000"/>
                  </a:schemeClr>
                </a:solidFill>
              </a:rPr>
              <a:t>2</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2</a:t>
            </a:r>
            <a:r>
              <a:rPr lang="en-US" altLang="zh-TW" sz="2000" dirty="0">
                <a:solidFill>
                  <a:schemeClr val="accent5">
                    <a:lumMod val="75000"/>
                  </a:schemeClr>
                </a:solidFill>
              </a:rPr>
              <a:t>  = ( 2</a:t>
            </a:r>
            <a:r>
              <a:rPr lang="en-US" altLang="zh-TW" sz="2000" baseline="30000" dirty="0">
                <a:solidFill>
                  <a:schemeClr val="accent5">
                    <a:lumMod val="75000"/>
                  </a:schemeClr>
                </a:solidFill>
              </a:rPr>
              <a:t>1</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1</a:t>
            </a:r>
            <a:r>
              <a:rPr lang="en-US" altLang="zh-TW" sz="2000" dirty="0">
                <a:solidFill>
                  <a:schemeClr val="accent5">
                    <a:lumMod val="75000"/>
                  </a:schemeClr>
                </a:solidFill>
              </a:rPr>
              <a:t>  = ( 2</a:t>
            </a:r>
            <a:r>
              <a:rPr lang="en-US" altLang="zh-TW" sz="2000" baseline="30000" dirty="0">
                <a:solidFill>
                  <a:schemeClr val="accent5">
                    <a:lumMod val="75000"/>
                  </a:schemeClr>
                </a:solidFill>
              </a:rPr>
              <a:t>0</a:t>
            </a:r>
            <a:r>
              <a:rPr lang="en-US" altLang="zh-TW" sz="2000" dirty="0">
                <a:solidFill>
                  <a:schemeClr val="accent5">
                    <a:lumMod val="75000"/>
                  </a:schemeClr>
                </a:solidFill>
              </a:rPr>
              <a:t> ) 	total 1 calculation</a:t>
            </a:r>
          </a:p>
        </p:txBody>
      </p:sp>
      <p:sp>
        <p:nvSpPr>
          <p:cNvPr id="5" name="Slide Number Placeholder 1">
            <a:extLst>
              <a:ext uri="{FF2B5EF4-FFF2-40B4-BE49-F238E27FC236}">
                <a16:creationId xmlns:a16="http://schemas.microsoft.com/office/drawing/2014/main" id="{68C071F6-E426-C747-A82A-A0CD962B61C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27</a:t>
            </a:fld>
            <a:endParaRPr lang="en-US" dirty="0"/>
          </a:p>
        </p:txBody>
      </p:sp>
    </p:spTree>
    <p:extLst>
      <p:ext uri="{BB962C8B-B14F-4D97-AF65-F5344CB8AC3E}">
        <p14:creationId xmlns:p14="http://schemas.microsoft.com/office/powerpoint/2010/main" val="75203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A53B-B3B6-4C4D-9E39-BA1769199AD9}"/>
              </a:ext>
            </a:extLst>
          </p:cNvPr>
          <p:cNvSpPr>
            <a:spLocks noGrp="1"/>
          </p:cNvSpPr>
          <p:nvPr>
            <p:ph type="title"/>
          </p:nvPr>
        </p:nvSpPr>
        <p:spPr/>
        <p:txBody>
          <a:bodyPr/>
          <a:lstStyle/>
          <a:p>
            <a:r>
              <a:rPr lang="en-US" dirty="0"/>
              <a:t>Refined Solution (Iterative)</a:t>
            </a:r>
          </a:p>
        </p:txBody>
      </p:sp>
      <p:sp>
        <p:nvSpPr>
          <p:cNvPr id="5" name="TextBox 4">
            <a:extLst>
              <a:ext uri="{FF2B5EF4-FFF2-40B4-BE49-F238E27FC236}">
                <a16:creationId xmlns:a16="http://schemas.microsoft.com/office/drawing/2014/main" id="{3CDD101B-5F9D-E345-BB7B-0159DF5DCD4E}"/>
              </a:ext>
            </a:extLst>
          </p:cNvPr>
          <p:cNvSpPr txBox="1"/>
          <p:nvPr/>
        </p:nvSpPr>
        <p:spPr>
          <a:xfrm>
            <a:off x="838200" y="1521882"/>
            <a:ext cx="10515600" cy="4832092"/>
          </a:xfrm>
          <a:prstGeom prst="rect">
            <a:avLst/>
          </a:prstGeom>
          <a:noFill/>
        </p:spPr>
        <p:txBody>
          <a:bodyPr wrap="square">
            <a:spAutoFit/>
          </a:bodyPr>
          <a:lstStyle/>
          <a:p>
            <a:r>
              <a:rPr lang="en-US" sz="2800" dirty="0">
                <a:solidFill>
                  <a:srgbClr val="000000"/>
                </a:solidFill>
                <a:latin typeface="Arial" panose="020B0604020202020204" pitchFamily="34" charset="0"/>
                <a:cs typeface="Arial" panose="020B0604020202020204" pitchFamily="34" charset="0"/>
              </a:rPr>
              <a:t>int </a:t>
            </a:r>
            <a:r>
              <a:rPr lang="en-US" sz="2800" dirty="0" err="1">
                <a:solidFill>
                  <a:srgbClr val="000000"/>
                </a:solidFill>
                <a:latin typeface="Arial" panose="020B0604020202020204" pitchFamily="34" charset="0"/>
                <a:cs typeface="Arial" panose="020B0604020202020204" pitchFamily="34" charset="0"/>
              </a:rPr>
              <a:t>bigmod</a:t>
            </a:r>
            <a:r>
              <a:rPr lang="en-US" sz="2800" dirty="0">
                <a:solidFill>
                  <a:srgbClr val="000000"/>
                </a:solidFill>
                <a:latin typeface="Arial" panose="020B0604020202020204" pitchFamily="34" charset="0"/>
                <a:cs typeface="Arial" panose="020B0604020202020204" pitchFamily="34" charset="0"/>
              </a:rPr>
              <a:t>(int a, int b, int c) {</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int result = </a:t>
            </a:r>
            <a:r>
              <a:rPr lang="en-US" sz="2800" dirty="0">
                <a:solidFill>
                  <a:srgbClr val="09885A"/>
                </a:solidFill>
                <a:latin typeface="Arial" panose="020B0604020202020204" pitchFamily="34" charset="0"/>
                <a:cs typeface="Arial" panose="020B0604020202020204" pitchFamily="34" charset="0"/>
              </a:rPr>
              <a:t>1</a:t>
            </a:r>
            <a:r>
              <a:rPr lang="en-US" sz="2800" dirty="0">
                <a:solidFill>
                  <a:srgbClr val="000000"/>
                </a:solidFill>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r>
              <a:rPr lang="en-US" sz="2800" dirty="0">
                <a:solidFill>
                  <a:srgbClr val="0000FF"/>
                </a:solidFill>
                <a:latin typeface="Arial" panose="020B0604020202020204" pitchFamily="34" charset="0"/>
                <a:cs typeface="Arial" panose="020B0604020202020204" pitchFamily="34" charset="0"/>
              </a:rPr>
              <a:t>  while</a:t>
            </a:r>
            <a:r>
              <a:rPr lang="en-US" sz="2800" dirty="0">
                <a:solidFill>
                  <a:srgbClr val="000000"/>
                </a:solidFill>
                <a:latin typeface="Arial" panose="020B0604020202020204" pitchFamily="34" charset="0"/>
                <a:cs typeface="Arial" panose="020B0604020202020204" pitchFamily="34" charset="0"/>
              </a:rPr>
              <a:t>(b &gt; </a:t>
            </a:r>
            <a:r>
              <a:rPr lang="en-US" sz="2800" dirty="0">
                <a:solidFill>
                  <a:srgbClr val="09885A"/>
                </a:solidFill>
                <a:latin typeface="Arial" panose="020B0604020202020204" pitchFamily="34" charset="0"/>
                <a:cs typeface="Arial" panose="020B0604020202020204" pitchFamily="34" charset="0"/>
              </a:rPr>
              <a:t>0</a:t>
            </a:r>
            <a:r>
              <a:rPr lang="en-US" sz="2800" dirty="0">
                <a:solidFill>
                  <a:srgbClr val="000000"/>
                </a:solidFill>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r>
              <a:rPr lang="en-US" sz="2800" dirty="0">
                <a:solidFill>
                  <a:srgbClr val="0000FF"/>
                </a:solidFill>
                <a:latin typeface="Arial" panose="020B0604020202020204" pitchFamily="34" charset="0"/>
                <a:cs typeface="Arial" panose="020B0604020202020204" pitchFamily="34" charset="0"/>
              </a:rPr>
              <a:t>    if</a:t>
            </a:r>
            <a:r>
              <a:rPr lang="en-US" sz="2800" dirty="0">
                <a:solidFill>
                  <a:srgbClr val="000000"/>
                </a:solidFill>
                <a:latin typeface="Arial" panose="020B0604020202020204" pitchFamily="34" charset="0"/>
                <a:cs typeface="Arial" panose="020B0604020202020204" pitchFamily="34" charset="0"/>
              </a:rPr>
              <a:t>(b &amp; </a:t>
            </a:r>
            <a:r>
              <a:rPr lang="en-US" sz="2800" dirty="0">
                <a:solidFill>
                  <a:srgbClr val="09885A"/>
                </a:solidFill>
                <a:latin typeface="Arial" panose="020B0604020202020204" pitchFamily="34" charset="0"/>
                <a:cs typeface="Arial" panose="020B0604020202020204" pitchFamily="34" charset="0"/>
              </a:rPr>
              <a:t>1</a:t>
            </a:r>
            <a:r>
              <a:rPr lang="en-US" sz="2800" dirty="0">
                <a:solidFill>
                  <a:srgbClr val="000000"/>
                </a:solidFill>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result = (result * a) % c;</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 </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b = b &gt;&gt; </a:t>
            </a:r>
            <a:r>
              <a:rPr lang="en-US" sz="2800" dirty="0">
                <a:solidFill>
                  <a:srgbClr val="09885A"/>
                </a:solidFill>
                <a:latin typeface="Arial" panose="020B0604020202020204" pitchFamily="34" charset="0"/>
                <a:cs typeface="Arial" panose="020B0604020202020204" pitchFamily="34" charset="0"/>
              </a:rPr>
              <a:t>1</a:t>
            </a:r>
            <a:r>
              <a:rPr lang="en-US" sz="2800" dirty="0">
                <a:solidFill>
                  <a:srgbClr val="000000"/>
                </a:solidFill>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a = a*</a:t>
            </a:r>
            <a:r>
              <a:rPr lang="en-US" sz="2800" dirty="0" err="1">
                <a:solidFill>
                  <a:srgbClr val="000000"/>
                </a:solidFill>
                <a:latin typeface="Arial" panose="020B0604020202020204" pitchFamily="34" charset="0"/>
                <a:cs typeface="Arial" panose="020B0604020202020204" pitchFamily="34" charset="0"/>
              </a:rPr>
              <a:t>a%c</a:t>
            </a:r>
            <a:r>
              <a:rPr lang="en-US" sz="2800" dirty="0">
                <a:solidFill>
                  <a:srgbClr val="000000"/>
                </a:solidFill>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r>
              <a:rPr lang="en-US" sz="2800" dirty="0">
                <a:solidFill>
                  <a:srgbClr val="0000FF"/>
                </a:solidFill>
                <a:latin typeface="Arial" panose="020B0604020202020204" pitchFamily="34" charset="0"/>
                <a:cs typeface="Arial" panose="020B0604020202020204" pitchFamily="34" charset="0"/>
              </a:rPr>
              <a:t>  return</a:t>
            </a:r>
            <a:r>
              <a:rPr lang="en-US" sz="2800" dirty="0">
                <a:solidFill>
                  <a:srgbClr val="000000"/>
                </a:solidFill>
                <a:latin typeface="Arial" panose="020B0604020202020204" pitchFamily="34" charset="0"/>
                <a:cs typeface="Arial" panose="020B0604020202020204" pitchFamily="34" charset="0"/>
              </a:rPr>
              <a:t> result;</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6" name="Slide Number Placeholder 1">
            <a:extLst>
              <a:ext uri="{FF2B5EF4-FFF2-40B4-BE49-F238E27FC236}">
                <a16:creationId xmlns:a16="http://schemas.microsoft.com/office/drawing/2014/main" id="{F73055F6-2D56-7D48-B562-444DA8DB367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28</a:t>
            </a:fld>
            <a:endParaRPr lang="en-US" dirty="0"/>
          </a:p>
        </p:txBody>
      </p:sp>
    </p:spTree>
    <p:extLst>
      <p:ext uri="{BB962C8B-B14F-4D97-AF65-F5344CB8AC3E}">
        <p14:creationId xmlns:p14="http://schemas.microsoft.com/office/powerpoint/2010/main" val="3561983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D41AB-3833-CC42-A1F1-ABDC46DA2036}"/>
              </a:ext>
            </a:extLst>
          </p:cNvPr>
          <p:cNvSpPr>
            <a:spLocks noGrp="1"/>
          </p:cNvSpPr>
          <p:nvPr>
            <p:ph type="title"/>
          </p:nvPr>
        </p:nvSpPr>
        <p:spPr/>
        <p:txBody>
          <a:bodyPr/>
          <a:lstStyle/>
          <a:p>
            <a:r>
              <a:rPr lang="en-US" dirty="0"/>
              <a:t>Runtime Comparison</a:t>
            </a:r>
          </a:p>
        </p:txBody>
      </p:sp>
      <p:sp>
        <p:nvSpPr>
          <p:cNvPr id="7" name="Content Placeholder 2">
            <a:extLst>
              <a:ext uri="{FF2B5EF4-FFF2-40B4-BE49-F238E27FC236}">
                <a16:creationId xmlns:a16="http://schemas.microsoft.com/office/drawing/2014/main" id="{2444E5AC-4427-AF42-B2F9-1B32A4875669}"/>
              </a:ext>
            </a:extLst>
          </p:cNvPr>
          <p:cNvSpPr>
            <a:spLocks noGrp="1"/>
          </p:cNvSpPr>
          <p:nvPr>
            <p:ph idx="1"/>
          </p:nvPr>
        </p:nvSpPr>
        <p:spPr>
          <a:xfrm>
            <a:off x="838200" y="1466849"/>
            <a:ext cx="10515600" cy="4710113"/>
          </a:xfrm>
        </p:spPr>
        <p:txBody>
          <a:bodyPr/>
          <a:lstStyle/>
          <a:p>
            <a:pPr>
              <a:defRPr/>
            </a:pPr>
            <a:r>
              <a:rPr lang="en-US" dirty="0">
                <a:hlinkClick r:id="rId2"/>
              </a:rPr>
              <a:t>https://www.onlinegdb.com/</a:t>
            </a:r>
            <a:r>
              <a:rPr lang="en-US" dirty="0"/>
              <a:t> </a:t>
            </a:r>
          </a:p>
        </p:txBody>
      </p:sp>
      <p:graphicFrame>
        <p:nvGraphicFramePr>
          <p:cNvPr id="8" name="Table 4">
            <a:extLst>
              <a:ext uri="{FF2B5EF4-FFF2-40B4-BE49-F238E27FC236}">
                <a16:creationId xmlns:a16="http://schemas.microsoft.com/office/drawing/2014/main" id="{2C154A63-49CF-DD4F-8375-BBE03F8A4B40}"/>
              </a:ext>
            </a:extLst>
          </p:cNvPr>
          <p:cNvGraphicFramePr>
            <a:graphicFrameLocks noGrp="1"/>
          </p:cNvGraphicFramePr>
          <p:nvPr>
            <p:extLst>
              <p:ext uri="{D42A27DB-BD31-4B8C-83A1-F6EECF244321}">
                <p14:modId xmlns:p14="http://schemas.microsoft.com/office/powerpoint/2010/main" val="1449966059"/>
              </p:ext>
            </p:extLst>
          </p:nvPr>
        </p:nvGraphicFramePr>
        <p:xfrm>
          <a:off x="838199" y="2438400"/>
          <a:ext cx="10515600" cy="228600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3939223311"/>
                    </a:ext>
                  </a:extLst>
                </a:gridCol>
                <a:gridCol w="2209800">
                  <a:extLst>
                    <a:ext uri="{9D8B030D-6E8A-4147-A177-3AD203B41FA5}">
                      <a16:colId xmlns:a16="http://schemas.microsoft.com/office/drawing/2014/main" val="1292771679"/>
                    </a:ext>
                  </a:extLst>
                </a:gridCol>
                <a:gridCol w="3048000">
                  <a:extLst>
                    <a:ext uri="{9D8B030D-6E8A-4147-A177-3AD203B41FA5}">
                      <a16:colId xmlns:a16="http://schemas.microsoft.com/office/drawing/2014/main" val="1966167644"/>
                    </a:ext>
                  </a:extLst>
                </a:gridCol>
                <a:gridCol w="2628900">
                  <a:extLst>
                    <a:ext uri="{9D8B030D-6E8A-4147-A177-3AD203B41FA5}">
                      <a16:colId xmlns:a16="http://schemas.microsoft.com/office/drawing/2014/main" val="3501554878"/>
                    </a:ext>
                  </a:extLst>
                </a:gridCol>
              </a:tblGrid>
              <a:tr h="0">
                <a:tc gridSpan="4">
                  <a:txBody>
                    <a:bodyPr/>
                    <a:lstStyle/>
                    <a:p>
                      <a:pPr algn="ctr"/>
                      <a:r>
                        <a:rPr lang="en-US" sz="2400" dirty="0">
                          <a:latin typeface="Arial" panose="020B0604020202020204" pitchFamily="34" charset="0"/>
                          <a:cs typeface="Arial" panose="020B0604020202020204" pitchFamily="34" charset="0"/>
                        </a:rPr>
                        <a:t>Runtime (with –O2) – Enabled Optimization</a:t>
                      </a:r>
                    </a:p>
                  </a:txBody>
                  <a:tcPr/>
                </a:tc>
                <a:tc hMerge="1">
                  <a:txBody>
                    <a:bodyPr/>
                    <a:lstStyle/>
                    <a:p>
                      <a:endParaRPr lang="en-US" dirty="0">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06691333"/>
                  </a:ext>
                </a:extLst>
              </a:tr>
              <a:tr h="0">
                <a:tc>
                  <a:txBody>
                    <a:bodyPr/>
                    <a:lstStyle/>
                    <a:p>
                      <a:pPr algn="ctr"/>
                      <a:r>
                        <a:rPr lang="en-US" sz="2400" dirty="0">
                          <a:latin typeface="Arial" panose="020B0604020202020204" pitchFamily="34" charset="0"/>
                          <a:cs typeface="Arial" panose="020B0604020202020204" pitchFamily="34" charset="0"/>
                        </a:rPr>
                        <a:t>(a, b, c)</a:t>
                      </a:r>
                    </a:p>
                  </a:txBody>
                  <a:tcPr/>
                </a:tc>
                <a:tc>
                  <a:txBody>
                    <a:bodyPr/>
                    <a:lstStyle/>
                    <a:p>
                      <a:pPr algn="ctr"/>
                      <a:r>
                        <a:rPr lang="en-US" sz="2400" dirty="0">
                          <a:latin typeface="Arial" panose="020B0604020202020204" pitchFamily="34" charset="0"/>
                          <a:cs typeface="Arial" panose="020B0604020202020204" pitchFamily="34" charset="0"/>
                        </a:rPr>
                        <a:t>Naive</a:t>
                      </a:r>
                    </a:p>
                  </a:txBody>
                  <a:tcPr/>
                </a:tc>
                <a:tc>
                  <a:txBody>
                    <a:bodyPr/>
                    <a:lstStyle/>
                    <a:p>
                      <a:pPr algn="ctr"/>
                      <a:r>
                        <a:rPr lang="en-US" sz="2400" dirty="0">
                          <a:latin typeface="Arial" panose="020B0604020202020204" pitchFamily="34" charset="0"/>
                          <a:cs typeface="Arial" panose="020B0604020202020204" pitchFamily="34" charset="0"/>
                        </a:rPr>
                        <a:t>Refined (recursive)</a:t>
                      </a:r>
                    </a:p>
                  </a:txBody>
                  <a:tcPr/>
                </a:tc>
                <a:tc>
                  <a:txBody>
                    <a:bodyPr/>
                    <a:lstStyle/>
                    <a:p>
                      <a:pPr algn="ctr"/>
                      <a:r>
                        <a:rPr lang="en-US" sz="2400" dirty="0">
                          <a:latin typeface="Arial" panose="020B0604020202020204" pitchFamily="34" charset="0"/>
                          <a:cs typeface="Arial" panose="020B0604020202020204" pitchFamily="34" charset="0"/>
                        </a:rPr>
                        <a:t>Refined (iterative)</a:t>
                      </a:r>
                    </a:p>
                  </a:txBody>
                  <a:tcPr/>
                </a:tc>
                <a:extLst>
                  <a:ext uri="{0D108BD9-81ED-4DB2-BD59-A6C34878D82A}">
                    <a16:rowId xmlns:a16="http://schemas.microsoft.com/office/drawing/2014/main" val="3877382958"/>
                  </a:ext>
                </a:extLst>
              </a:tr>
              <a:tr h="370840">
                <a:tc>
                  <a:txBody>
                    <a:bodyPr/>
                    <a:lstStyle/>
                    <a:p>
                      <a:pPr algn="ctr"/>
                      <a:r>
                        <a:rPr lang="en-US" sz="2400" dirty="0">
                          <a:latin typeface="Arial" panose="020B0604020202020204" pitchFamily="34" charset="0"/>
                          <a:cs typeface="Arial" panose="020B0604020202020204" pitchFamily="34" charset="0"/>
                        </a:rPr>
                        <a:t>(2, 1000000, 3)</a:t>
                      </a:r>
                    </a:p>
                  </a:txBody>
                  <a:tcPr/>
                </a:tc>
                <a:tc>
                  <a:txBody>
                    <a:bodyPr/>
                    <a:lstStyle/>
                    <a:p>
                      <a:pPr algn="ctr"/>
                      <a:r>
                        <a:rPr lang="en-US" sz="2400" dirty="0">
                          <a:latin typeface="Arial" panose="020B0604020202020204" pitchFamily="34" charset="0"/>
                          <a:cs typeface="Arial" panose="020B0604020202020204" pitchFamily="34" charset="0"/>
                        </a:rPr>
                        <a:t>13720 us</a:t>
                      </a:r>
                    </a:p>
                  </a:txBody>
                  <a:tcPr/>
                </a:tc>
                <a:tc>
                  <a:txBody>
                    <a:bodyPr/>
                    <a:lstStyle/>
                    <a:p>
                      <a:pPr algn="ctr"/>
                      <a:r>
                        <a:rPr lang="en-US" sz="2400" dirty="0">
                          <a:latin typeface="Arial" panose="020B0604020202020204" pitchFamily="34" charset="0"/>
                          <a:cs typeface="Arial" panose="020B0604020202020204" pitchFamily="34" charset="0"/>
                        </a:rPr>
                        <a:t>24 us</a:t>
                      </a:r>
                    </a:p>
                  </a:txBody>
                  <a:tcPr/>
                </a:tc>
                <a:tc>
                  <a:txBody>
                    <a:bodyPr/>
                    <a:lstStyle/>
                    <a:p>
                      <a:pPr algn="ctr"/>
                      <a:r>
                        <a:rPr lang="en-US" sz="2400" dirty="0">
                          <a:latin typeface="Arial" panose="020B0604020202020204" pitchFamily="34" charset="0"/>
                          <a:cs typeface="Arial" panose="020B0604020202020204" pitchFamily="34" charset="0"/>
                        </a:rPr>
                        <a:t>22 us</a:t>
                      </a:r>
                    </a:p>
                  </a:txBody>
                  <a:tcPr/>
                </a:tc>
                <a:extLst>
                  <a:ext uri="{0D108BD9-81ED-4DB2-BD59-A6C34878D82A}">
                    <a16:rowId xmlns:a16="http://schemas.microsoft.com/office/drawing/2014/main" val="2926085580"/>
                  </a:ext>
                </a:extLst>
              </a:tr>
              <a:tr h="370840">
                <a:tc>
                  <a:txBody>
                    <a:bodyPr/>
                    <a:lstStyle/>
                    <a:p>
                      <a:pPr algn="ctr"/>
                      <a:r>
                        <a:rPr lang="en-US" sz="2400" dirty="0">
                          <a:latin typeface="Arial" panose="020B0604020202020204" pitchFamily="34" charset="0"/>
                          <a:cs typeface="Arial" panose="020B0604020202020204" pitchFamily="34" charset="0"/>
                        </a:rPr>
                        <a:t>(2, 10000000, 3)</a:t>
                      </a:r>
                    </a:p>
                  </a:txBody>
                  <a:tcPr/>
                </a:tc>
                <a:tc>
                  <a:txBody>
                    <a:bodyPr/>
                    <a:lstStyle/>
                    <a:p>
                      <a:pPr algn="ctr"/>
                      <a:r>
                        <a:rPr lang="en-US" sz="2400" dirty="0">
                          <a:latin typeface="Arial" panose="020B0604020202020204" pitchFamily="34" charset="0"/>
                          <a:cs typeface="Arial" panose="020B0604020202020204" pitchFamily="34" charset="0"/>
                        </a:rPr>
                        <a:t>136148 us</a:t>
                      </a:r>
                    </a:p>
                  </a:txBody>
                  <a:tcPr/>
                </a:tc>
                <a:tc>
                  <a:txBody>
                    <a:bodyPr/>
                    <a:lstStyle/>
                    <a:p>
                      <a:pPr algn="ctr"/>
                      <a:r>
                        <a:rPr lang="en-US" sz="2400" dirty="0">
                          <a:latin typeface="Arial" panose="020B0604020202020204" pitchFamily="34" charset="0"/>
                          <a:cs typeface="Arial" panose="020B0604020202020204" pitchFamily="34" charset="0"/>
                        </a:rPr>
                        <a:t>9 us</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4 us</a:t>
                      </a:r>
                    </a:p>
                  </a:txBody>
                  <a:tcPr/>
                </a:tc>
                <a:extLst>
                  <a:ext uri="{0D108BD9-81ED-4DB2-BD59-A6C34878D82A}">
                    <a16:rowId xmlns:a16="http://schemas.microsoft.com/office/drawing/2014/main" val="3237078397"/>
                  </a:ext>
                </a:extLst>
              </a:tr>
              <a:tr h="370840">
                <a:tc>
                  <a:txBody>
                    <a:bodyPr/>
                    <a:lstStyle/>
                    <a:p>
                      <a:pPr algn="ctr"/>
                      <a:r>
                        <a:rPr lang="en-US" sz="2400" dirty="0">
                          <a:latin typeface="Arial" panose="020B0604020202020204" pitchFamily="34" charset="0"/>
                          <a:cs typeface="Arial" panose="020B0604020202020204" pitchFamily="34" charset="0"/>
                        </a:rPr>
                        <a:t>(2, 100000000, 3)</a:t>
                      </a:r>
                    </a:p>
                  </a:txBody>
                  <a:tcPr/>
                </a:tc>
                <a:tc>
                  <a:txBody>
                    <a:bodyPr/>
                    <a:lstStyle/>
                    <a:p>
                      <a:pPr algn="ctr"/>
                      <a:r>
                        <a:rPr lang="en-US" sz="2400" dirty="0">
                          <a:latin typeface="Arial" panose="020B0604020202020204" pitchFamily="34" charset="0"/>
                          <a:cs typeface="Arial" panose="020B0604020202020204" pitchFamily="34" charset="0"/>
                        </a:rPr>
                        <a:t>1320049 us</a:t>
                      </a:r>
                    </a:p>
                  </a:txBody>
                  <a:tcPr/>
                </a:tc>
                <a:tc>
                  <a:txBody>
                    <a:bodyPr/>
                    <a:lstStyle/>
                    <a:p>
                      <a:pPr algn="ctr"/>
                      <a:r>
                        <a:rPr lang="en-US" sz="2400" dirty="0">
                          <a:latin typeface="Arial" panose="020B0604020202020204" pitchFamily="34" charset="0"/>
                          <a:cs typeface="Arial" panose="020B0604020202020204" pitchFamily="34" charset="0"/>
                        </a:rPr>
                        <a:t>8 us</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4 us</a:t>
                      </a:r>
                    </a:p>
                  </a:txBody>
                  <a:tcPr/>
                </a:tc>
                <a:extLst>
                  <a:ext uri="{0D108BD9-81ED-4DB2-BD59-A6C34878D82A}">
                    <a16:rowId xmlns:a16="http://schemas.microsoft.com/office/drawing/2014/main" val="350740978"/>
                  </a:ext>
                </a:extLst>
              </a:tr>
            </a:tbl>
          </a:graphicData>
        </a:graphic>
      </p:graphicFrame>
      <p:sp>
        <p:nvSpPr>
          <p:cNvPr id="9" name="Slide Number Placeholder 1">
            <a:extLst>
              <a:ext uri="{FF2B5EF4-FFF2-40B4-BE49-F238E27FC236}">
                <a16:creationId xmlns:a16="http://schemas.microsoft.com/office/drawing/2014/main" id="{7FC184C3-493F-7042-9C1C-13B45629262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29</a:t>
            </a:fld>
            <a:endParaRPr lang="en-US" dirty="0"/>
          </a:p>
        </p:txBody>
      </p:sp>
    </p:spTree>
    <p:extLst>
      <p:ext uri="{BB962C8B-B14F-4D97-AF65-F5344CB8AC3E}">
        <p14:creationId xmlns:p14="http://schemas.microsoft.com/office/powerpoint/2010/main" val="194747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DAA9-DD93-2843-8435-CF5E695955D5}"/>
              </a:ext>
            </a:extLst>
          </p:cNvPr>
          <p:cNvSpPr>
            <a:spLocks noGrp="1"/>
          </p:cNvSpPr>
          <p:nvPr>
            <p:ph type="title"/>
          </p:nvPr>
        </p:nvSpPr>
        <p:spPr/>
        <p:txBody>
          <a:bodyPr/>
          <a:lstStyle/>
          <a:p>
            <a:r>
              <a:rPr lang="en-US" dirty="0"/>
              <a:t>Scoring</a:t>
            </a:r>
          </a:p>
        </p:txBody>
      </p:sp>
      <p:sp>
        <p:nvSpPr>
          <p:cNvPr id="3" name="Content Placeholder 2">
            <a:extLst>
              <a:ext uri="{FF2B5EF4-FFF2-40B4-BE49-F238E27FC236}">
                <a16:creationId xmlns:a16="http://schemas.microsoft.com/office/drawing/2014/main" id="{CCBDAEBE-A71D-DA41-919D-7A8FDC67748D}"/>
              </a:ext>
            </a:extLst>
          </p:cNvPr>
          <p:cNvSpPr>
            <a:spLocks noGrp="1"/>
          </p:cNvSpPr>
          <p:nvPr>
            <p:ph idx="1"/>
          </p:nvPr>
        </p:nvSpPr>
        <p:spPr/>
        <p:txBody>
          <a:bodyPr/>
          <a:lstStyle/>
          <a:p>
            <a:r>
              <a:rPr lang="en-US" b="1" dirty="0"/>
              <a:t>Total 100 points</a:t>
            </a:r>
          </a:p>
          <a:p>
            <a:pPr lvl="1"/>
            <a:r>
              <a:rPr lang="en-US" dirty="0"/>
              <a:t>Four programming assignments of key physical design algorithms</a:t>
            </a:r>
          </a:p>
          <a:p>
            <a:r>
              <a:rPr lang="en-US" b="1" dirty="0"/>
              <a:t>Academic integrity</a:t>
            </a:r>
          </a:p>
          <a:p>
            <a:pPr lvl="1"/>
            <a:r>
              <a:rPr lang="en-US" dirty="0"/>
              <a:t>I trust you but don’t take it for granted (it’s your career not mine…)</a:t>
            </a:r>
          </a:p>
          <a:p>
            <a:pPr lvl="1"/>
            <a:r>
              <a:rPr lang="en-US" dirty="0">
                <a:hlinkClick r:id="rId2"/>
              </a:rPr>
              <a:t>https://regulations.utah.edu/academics/6-400.php</a:t>
            </a:r>
            <a:endParaRPr lang="en-US" dirty="0"/>
          </a:p>
          <a:p>
            <a:r>
              <a:rPr lang="en-US" b="1" dirty="0"/>
              <a:t>Textbook</a:t>
            </a:r>
          </a:p>
          <a:p>
            <a:pPr lvl="1"/>
            <a:r>
              <a:rPr lang="en-US" dirty="0"/>
              <a:t>No need to buy any textbook</a:t>
            </a:r>
          </a:p>
          <a:p>
            <a:pPr lvl="1"/>
            <a:r>
              <a:rPr lang="en-US" dirty="0"/>
              <a:t>Slides will be available and are enough</a:t>
            </a:r>
          </a:p>
        </p:txBody>
      </p:sp>
      <p:sp>
        <p:nvSpPr>
          <p:cNvPr id="4" name="Slide Number Placeholder 1">
            <a:extLst>
              <a:ext uri="{FF2B5EF4-FFF2-40B4-BE49-F238E27FC236}">
                <a16:creationId xmlns:a16="http://schemas.microsoft.com/office/drawing/2014/main" id="{E96BCE26-1F61-264D-8BC5-2DDA65122B1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a:t>
            </a:fld>
            <a:endParaRPr lang="en-US"/>
          </a:p>
        </p:txBody>
      </p:sp>
    </p:spTree>
    <p:extLst>
      <p:ext uri="{BB962C8B-B14F-4D97-AF65-F5344CB8AC3E}">
        <p14:creationId xmlns:p14="http://schemas.microsoft.com/office/powerpoint/2010/main" val="408769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3E6FD-39FC-7C48-A813-23744026B719}"/>
              </a:ext>
            </a:extLst>
          </p:cNvPr>
          <p:cNvSpPr>
            <a:spLocks noGrp="1"/>
          </p:cNvSpPr>
          <p:nvPr>
            <p:ph type="title"/>
          </p:nvPr>
        </p:nvSpPr>
        <p:spPr/>
        <p:txBody>
          <a:bodyPr/>
          <a:lstStyle/>
          <a:p>
            <a:r>
              <a:rPr lang="en-US" dirty="0"/>
              <a:t>Code Analysis</a:t>
            </a:r>
          </a:p>
        </p:txBody>
      </p:sp>
      <p:sp>
        <p:nvSpPr>
          <p:cNvPr id="3" name="Content Placeholder 2">
            <a:extLst>
              <a:ext uri="{FF2B5EF4-FFF2-40B4-BE49-F238E27FC236}">
                <a16:creationId xmlns:a16="http://schemas.microsoft.com/office/drawing/2014/main" id="{986DB378-913A-9345-9DDA-73E45817C473}"/>
              </a:ext>
            </a:extLst>
          </p:cNvPr>
          <p:cNvSpPr>
            <a:spLocks noGrp="1"/>
          </p:cNvSpPr>
          <p:nvPr>
            <p:ph idx="1"/>
          </p:nvPr>
        </p:nvSpPr>
        <p:spPr/>
        <p:txBody>
          <a:bodyPr/>
          <a:lstStyle/>
          <a:p>
            <a:r>
              <a:rPr lang="en-US" dirty="0">
                <a:hlinkClick r:id="rId2"/>
              </a:rPr>
              <a:t>https://godbolt.org/z/6zT4cK3Wz</a:t>
            </a:r>
            <a:r>
              <a:rPr lang="en-US" dirty="0"/>
              <a:t> </a:t>
            </a:r>
          </a:p>
        </p:txBody>
      </p:sp>
      <p:graphicFrame>
        <p:nvGraphicFramePr>
          <p:cNvPr id="5" name="Table 5">
            <a:extLst>
              <a:ext uri="{FF2B5EF4-FFF2-40B4-BE49-F238E27FC236}">
                <a16:creationId xmlns:a16="http://schemas.microsoft.com/office/drawing/2014/main" id="{0B8E59E6-2662-A746-98CC-B9B521E10715}"/>
              </a:ext>
            </a:extLst>
          </p:cNvPr>
          <p:cNvGraphicFramePr>
            <a:graphicFrameLocks noGrp="1"/>
          </p:cNvGraphicFramePr>
          <p:nvPr>
            <p:extLst>
              <p:ext uri="{D42A27DB-BD31-4B8C-83A1-F6EECF244321}">
                <p14:modId xmlns:p14="http://schemas.microsoft.com/office/powerpoint/2010/main" val="334825394"/>
              </p:ext>
            </p:extLst>
          </p:nvPr>
        </p:nvGraphicFramePr>
        <p:xfrm>
          <a:off x="838200" y="2524397"/>
          <a:ext cx="10515600" cy="3038203"/>
        </p:xfrm>
        <a:graphic>
          <a:graphicData uri="http://schemas.openxmlformats.org/drawingml/2006/table">
            <a:tbl>
              <a:tblPr firstRow="1" bandRow="1">
                <a:tableStyleId>{5940675A-B579-460E-94D1-54222C63F5DA}</a:tableStyleId>
              </a:tblPr>
              <a:tblGrid>
                <a:gridCol w="2862943">
                  <a:extLst>
                    <a:ext uri="{9D8B030D-6E8A-4147-A177-3AD203B41FA5}">
                      <a16:colId xmlns:a16="http://schemas.microsoft.com/office/drawing/2014/main" val="745404757"/>
                    </a:ext>
                  </a:extLst>
                </a:gridCol>
                <a:gridCol w="1698171">
                  <a:extLst>
                    <a:ext uri="{9D8B030D-6E8A-4147-A177-3AD203B41FA5}">
                      <a16:colId xmlns:a16="http://schemas.microsoft.com/office/drawing/2014/main" val="162775078"/>
                    </a:ext>
                  </a:extLst>
                </a:gridCol>
                <a:gridCol w="3325586">
                  <a:extLst>
                    <a:ext uri="{9D8B030D-6E8A-4147-A177-3AD203B41FA5}">
                      <a16:colId xmlns:a16="http://schemas.microsoft.com/office/drawing/2014/main" val="701127165"/>
                    </a:ext>
                  </a:extLst>
                </a:gridCol>
                <a:gridCol w="2628900">
                  <a:extLst>
                    <a:ext uri="{9D8B030D-6E8A-4147-A177-3AD203B41FA5}">
                      <a16:colId xmlns:a16="http://schemas.microsoft.com/office/drawing/2014/main" val="3260383746"/>
                    </a:ext>
                  </a:extLst>
                </a:gridCol>
              </a:tblGrid>
              <a:tr h="539402">
                <a:tc>
                  <a:txBody>
                    <a:bodyPr/>
                    <a:lstStyle/>
                    <a:p>
                      <a:pPr algn="ct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Naive</a:t>
                      </a:r>
                    </a:p>
                  </a:txBody>
                  <a:tcPr/>
                </a:tc>
                <a:tc>
                  <a:txBody>
                    <a:bodyPr/>
                    <a:lstStyle/>
                    <a:p>
                      <a:pPr algn="ctr"/>
                      <a:r>
                        <a:rPr lang="en-US" sz="2400" dirty="0">
                          <a:latin typeface="Arial" panose="020B0604020202020204" pitchFamily="34" charset="0"/>
                          <a:cs typeface="Arial" panose="020B0604020202020204" pitchFamily="34" charset="0"/>
                        </a:rPr>
                        <a:t>Refined (recursive)</a:t>
                      </a:r>
                    </a:p>
                  </a:txBody>
                  <a:tcPr/>
                </a:tc>
                <a:tc>
                  <a:txBody>
                    <a:bodyPr/>
                    <a:lstStyle/>
                    <a:p>
                      <a:pPr algn="ctr"/>
                      <a:r>
                        <a:rPr lang="en-US" sz="2400" dirty="0">
                          <a:latin typeface="Arial" panose="020B0604020202020204" pitchFamily="34" charset="0"/>
                          <a:cs typeface="Arial" panose="020B0604020202020204" pitchFamily="34" charset="0"/>
                        </a:rPr>
                        <a:t>Refined (iterative)</a:t>
                      </a:r>
                    </a:p>
                  </a:txBody>
                  <a:tcPr/>
                </a:tc>
                <a:extLst>
                  <a:ext uri="{0D108BD9-81ED-4DB2-BD59-A6C34878D82A}">
                    <a16:rowId xmlns:a16="http://schemas.microsoft.com/office/drawing/2014/main" val="3336403167"/>
                  </a:ext>
                </a:extLst>
              </a:tr>
              <a:tr h="539402">
                <a:tc>
                  <a:txBody>
                    <a:bodyPr/>
                    <a:lstStyle/>
                    <a:p>
                      <a:pPr algn="ctr"/>
                      <a:r>
                        <a:rPr lang="en-US" sz="2400" dirty="0">
                          <a:latin typeface="Arial" panose="020B0604020202020204" pitchFamily="34" charset="0"/>
                          <a:cs typeface="Arial" panose="020B0604020202020204" pitchFamily="34" charset="0"/>
                        </a:rPr>
                        <a:t>Lines of C++ Code</a:t>
                      </a:r>
                    </a:p>
                  </a:txBody>
                  <a:tcPr/>
                </a:tc>
                <a:tc>
                  <a:txBody>
                    <a:bodyPr/>
                    <a:lstStyle/>
                    <a:p>
                      <a:pPr algn="ctr"/>
                      <a:r>
                        <a:rPr lang="en-US" sz="2400" dirty="0">
                          <a:latin typeface="Arial" panose="020B0604020202020204" pitchFamily="34" charset="0"/>
                          <a:cs typeface="Arial" panose="020B0604020202020204" pitchFamily="34" charset="0"/>
                        </a:rPr>
                        <a:t>7</a:t>
                      </a:r>
                    </a:p>
                  </a:txBody>
                  <a:tcPr/>
                </a:tc>
                <a:tc>
                  <a:txBody>
                    <a:bodyPr/>
                    <a:lstStyle/>
                    <a:p>
                      <a:pPr algn="ctr"/>
                      <a:r>
                        <a:rPr lang="en-US" sz="2400" dirty="0">
                          <a:latin typeface="Arial" panose="020B0604020202020204" pitchFamily="34" charset="0"/>
                          <a:cs typeface="Arial" panose="020B0604020202020204" pitchFamily="34" charset="0"/>
                        </a:rPr>
                        <a:t>11</a:t>
                      </a:r>
                    </a:p>
                  </a:txBody>
                  <a:tcPr/>
                </a:tc>
                <a:tc>
                  <a:txBody>
                    <a:bodyPr/>
                    <a:lstStyle/>
                    <a:p>
                      <a:pPr algn="ctr"/>
                      <a:r>
                        <a:rPr lang="en-US" sz="2400" dirty="0">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975933302"/>
                  </a:ext>
                </a:extLst>
              </a:tr>
              <a:tr h="970924">
                <a:tc>
                  <a:txBody>
                    <a:bodyPr/>
                    <a:lstStyle/>
                    <a:p>
                      <a:pPr algn="ctr"/>
                      <a:r>
                        <a:rPr lang="en-US" sz="2400" dirty="0">
                          <a:latin typeface="Arial" panose="020B0604020202020204" pitchFamily="34" charset="0"/>
                          <a:cs typeface="Arial" panose="020B0604020202020204" pitchFamily="34" charset="0"/>
                        </a:rPr>
                        <a:t>Lines of Assembly</a:t>
                      </a:r>
                    </a:p>
                    <a:p>
                      <a:pPr algn="ctr"/>
                      <a:r>
                        <a:rPr lang="en-US" sz="2400" dirty="0">
                          <a:latin typeface="Arial" panose="020B0604020202020204" pitchFamily="34" charset="0"/>
                          <a:cs typeface="Arial" panose="020B0604020202020204" pitchFamily="34" charset="0"/>
                        </a:rPr>
                        <a:t>(-O0)</a:t>
                      </a:r>
                    </a:p>
                  </a:txBody>
                  <a:tcPr/>
                </a:tc>
                <a:tc>
                  <a:txBody>
                    <a:bodyPr/>
                    <a:lstStyle/>
                    <a:p>
                      <a:pPr algn="ctr"/>
                      <a:r>
                        <a:rPr lang="en-US" sz="2400" dirty="0">
                          <a:latin typeface="Arial" panose="020B0604020202020204" pitchFamily="34" charset="0"/>
                          <a:cs typeface="Arial" panose="020B0604020202020204" pitchFamily="34" charset="0"/>
                        </a:rPr>
                        <a:t>55</a:t>
                      </a:r>
                    </a:p>
                  </a:txBody>
                  <a:tcPr/>
                </a:tc>
                <a:tc>
                  <a:txBody>
                    <a:bodyPr/>
                    <a:lstStyle/>
                    <a:p>
                      <a:pPr algn="ctr"/>
                      <a:r>
                        <a:rPr lang="en-US" sz="2400" dirty="0">
                          <a:latin typeface="Arial" panose="020B0604020202020204" pitchFamily="34" charset="0"/>
                          <a:cs typeface="Arial" panose="020B0604020202020204" pitchFamily="34" charset="0"/>
                        </a:rPr>
                        <a:t>99</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59</a:t>
                      </a:r>
                    </a:p>
                  </a:txBody>
                  <a:tcPr/>
                </a:tc>
                <a:extLst>
                  <a:ext uri="{0D108BD9-81ED-4DB2-BD59-A6C34878D82A}">
                    <a16:rowId xmlns:a16="http://schemas.microsoft.com/office/drawing/2014/main" val="2351496158"/>
                  </a:ext>
                </a:extLst>
              </a:tr>
              <a:tr h="988475">
                <a:tc>
                  <a:txBody>
                    <a:bodyPr/>
                    <a:lstStyle/>
                    <a:p>
                      <a:pPr algn="ctr"/>
                      <a:r>
                        <a:rPr lang="en-US" sz="2400" dirty="0">
                          <a:latin typeface="Arial" panose="020B0604020202020204" pitchFamily="34" charset="0"/>
                          <a:cs typeface="Arial" panose="020B0604020202020204" pitchFamily="34" charset="0"/>
                        </a:rPr>
                        <a:t>Lines of Assembly</a:t>
                      </a:r>
                    </a:p>
                    <a:p>
                      <a:pPr algn="ctr"/>
                      <a:r>
                        <a:rPr lang="en-US" sz="2400" dirty="0">
                          <a:latin typeface="Arial" panose="020B0604020202020204" pitchFamily="34" charset="0"/>
                          <a:cs typeface="Arial" panose="020B0604020202020204" pitchFamily="34" charset="0"/>
                        </a:rPr>
                        <a:t>(-O2)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Arial" panose="020B0604020202020204" pitchFamily="34" charset="0"/>
                          <a:cs typeface="Arial" panose="020B0604020202020204" pitchFamily="34" charset="0"/>
                        </a:rPr>
                        <a:t>27</a:t>
                      </a:r>
                    </a:p>
                  </a:txBody>
                  <a:tcPr/>
                </a:tc>
                <a:tc>
                  <a:txBody>
                    <a:bodyPr/>
                    <a:lstStyle/>
                    <a:p>
                      <a:pPr algn="ctr"/>
                      <a:r>
                        <a:rPr lang="en-US" sz="2400" dirty="0">
                          <a:latin typeface="Arial" panose="020B0604020202020204" pitchFamily="34" charset="0"/>
                          <a:cs typeface="Arial" panose="020B0604020202020204" pitchFamily="34" charset="0"/>
                        </a:rPr>
                        <a:t>57</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32</a:t>
                      </a:r>
                    </a:p>
                  </a:txBody>
                  <a:tcPr/>
                </a:tc>
                <a:extLst>
                  <a:ext uri="{0D108BD9-81ED-4DB2-BD59-A6C34878D82A}">
                    <a16:rowId xmlns:a16="http://schemas.microsoft.com/office/drawing/2014/main" val="947893293"/>
                  </a:ext>
                </a:extLst>
              </a:tr>
            </a:tbl>
          </a:graphicData>
        </a:graphic>
      </p:graphicFrame>
      <p:sp>
        <p:nvSpPr>
          <p:cNvPr id="6" name="Slide Number Placeholder 1">
            <a:extLst>
              <a:ext uri="{FF2B5EF4-FFF2-40B4-BE49-F238E27FC236}">
                <a16:creationId xmlns:a16="http://schemas.microsoft.com/office/drawing/2014/main" id="{3BE20D20-F264-0C41-ACB5-0D823AD9D959}"/>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30</a:t>
            </a:fld>
            <a:endParaRPr lang="en-US" dirty="0"/>
          </a:p>
        </p:txBody>
      </p:sp>
    </p:spTree>
    <p:extLst>
      <p:ext uri="{BB962C8B-B14F-4D97-AF65-F5344CB8AC3E}">
        <p14:creationId xmlns:p14="http://schemas.microsoft.com/office/powerpoint/2010/main" val="88147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E5CE-D0AF-A74F-BB28-697ECA58640A}"/>
              </a:ext>
            </a:extLst>
          </p:cNvPr>
          <p:cNvSpPr>
            <a:spLocks noGrp="1"/>
          </p:cNvSpPr>
          <p:nvPr>
            <p:ph type="title"/>
          </p:nvPr>
        </p:nvSpPr>
        <p:spPr/>
        <p:txBody>
          <a:bodyPr/>
          <a:lstStyle/>
          <a:p>
            <a:r>
              <a:rPr lang="en-US" dirty="0"/>
              <a:t>Magic behind the Refined Solution</a:t>
            </a:r>
          </a:p>
        </p:txBody>
      </p:sp>
      <p:sp>
        <p:nvSpPr>
          <p:cNvPr id="3" name="Content Placeholder 2">
            <a:extLst>
              <a:ext uri="{FF2B5EF4-FFF2-40B4-BE49-F238E27FC236}">
                <a16:creationId xmlns:a16="http://schemas.microsoft.com/office/drawing/2014/main" id="{D8F075F0-442F-444C-BB5E-0CDCDF5A09B0}"/>
              </a:ext>
            </a:extLst>
          </p:cNvPr>
          <p:cNvSpPr>
            <a:spLocks noGrp="1"/>
          </p:cNvSpPr>
          <p:nvPr>
            <p:ph idx="1"/>
          </p:nvPr>
        </p:nvSpPr>
        <p:spPr/>
        <p:txBody>
          <a:bodyPr>
            <a:normAutofit/>
          </a:bodyPr>
          <a:lstStyle/>
          <a:p>
            <a:pPr marL="0" indent="0" algn="ctr">
              <a:buNone/>
            </a:pPr>
            <a:endParaRPr lang="en-US" sz="3200" i="1" dirty="0"/>
          </a:p>
          <a:p>
            <a:pPr marL="0" indent="0" algn="ctr">
              <a:buNone/>
            </a:pPr>
            <a:endParaRPr lang="en-US" sz="3200" i="1" dirty="0"/>
          </a:p>
          <a:p>
            <a:pPr marL="0" indent="0" algn="ctr">
              <a:buNone/>
            </a:pPr>
            <a:r>
              <a:rPr lang="en-US" sz="3200" i="1" dirty="0"/>
              <a:t>In fact, there is a name for the refined method:</a:t>
            </a:r>
          </a:p>
          <a:p>
            <a:pPr marL="0" indent="0" algn="ctr">
              <a:buNone/>
            </a:pPr>
            <a:r>
              <a:rPr lang="en-US" sz="3200" i="1" dirty="0">
                <a:solidFill>
                  <a:srgbClr val="FF0000"/>
                </a:solidFill>
              </a:rPr>
              <a:t>Divide and Conquer (D&amp;C) algorithm</a:t>
            </a:r>
          </a:p>
          <a:p>
            <a:pPr marL="0" indent="0" algn="ctr">
              <a:buNone/>
            </a:pPr>
            <a:r>
              <a:rPr lang="en-US" sz="3200" i="1" dirty="0"/>
              <a:t>(used to solve &gt;50% large and complex computational problems, e.g., Google Map, sorting, etc.)</a:t>
            </a:r>
          </a:p>
        </p:txBody>
      </p:sp>
    </p:spTree>
    <p:extLst>
      <p:ext uri="{BB962C8B-B14F-4D97-AF65-F5344CB8AC3E}">
        <p14:creationId xmlns:p14="http://schemas.microsoft.com/office/powerpoint/2010/main" val="4287057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32</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D&amp;C is Widely used in Physical Design</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p:txBody>
          <a:bodyPr/>
          <a:lstStyle/>
          <a:p>
            <a:r>
              <a:rPr lang="en-US" altLang="zh-TW" sz="2400" dirty="0"/>
              <a:t>Modern circuits sizes are too large to handle in a flat fashion</a:t>
            </a:r>
          </a:p>
          <a:p>
            <a:endParaRPr lang="en-US" altLang="zh-TW" sz="2000" dirty="0"/>
          </a:p>
        </p:txBody>
      </p:sp>
      <p:sp>
        <p:nvSpPr>
          <p:cNvPr id="8" name="Text Box 16">
            <a:extLst>
              <a:ext uri="{FF2B5EF4-FFF2-40B4-BE49-F238E27FC236}">
                <a16:creationId xmlns:a16="http://schemas.microsoft.com/office/drawing/2014/main" id="{AD446FB3-46E6-F741-9E1B-199A091A2D2F}"/>
              </a:ext>
            </a:extLst>
          </p:cNvPr>
          <p:cNvSpPr txBox="1">
            <a:spLocks noChangeArrowheads="1"/>
          </p:cNvSpPr>
          <p:nvPr/>
        </p:nvSpPr>
        <p:spPr bwMode="auto">
          <a:xfrm>
            <a:off x="8465140" y="2598003"/>
            <a:ext cx="2476960" cy="830997"/>
          </a:xfrm>
          <a:prstGeom prst="rect">
            <a:avLst/>
          </a:prstGeom>
          <a:noFill/>
          <a:ln w="12700" algn="ctr">
            <a:noFill/>
            <a:miter lim="800000"/>
            <a:headEnd/>
            <a:tailEnd/>
          </a:ln>
        </p:spPr>
        <p:txBody>
          <a:bodyPr wrap="none">
            <a:spAutoFit/>
          </a:bodyPr>
          <a:lstStyle/>
          <a:p>
            <a:pPr algn="ctr"/>
            <a:r>
              <a:rPr lang="en-US" altLang="zh-TW" sz="2400" dirty="0"/>
              <a:t>42M transistors</a:t>
            </a:r>
          </a:p>
          <a:p>
            <a:pPr algn="ctr"/>
            <a:r>
              <a:rPr lang="en-US" altLang="zh-TW" sz="2400" dirty="0"/>
              <a:t>1.5MHz; 224 mm</a:t>
            </a:r>
            <a:r>
              <a:rPr lang="en-US" altLang="zh-TW" sz="2400" baseline="30000" dirty="0"/>
              <a:t>2 </a:t>
            </a:r>
          </a:p>
        </p:txBody>
      </p:sp>
      <p:pic>
        <p:nvPicPr>
          <p:cNvPr id="9" name="Picture 8">
            <a:extLst>
              <a:ext uri="{FF2B5EF4-FFF2-40B4-BE49-F238E27FC236}">
                <a16:creationId xmlns:a16="http://schemas.microsoft.com/office/drawing/2014/main" id="{29F8E484-6877-FB46-AE61-6572525F044B}"/>
              </a:ext>
            </a:extLst>
          </p:cNvPr>
          <p:cNvPicPr>
            <a:picLocks noChangeAspect="1"/>
          </p:cNvPicPr>
          <p:nvPr/>
        </p:nvPicPr>
        <p:blipFill>
          <a:blip r:embed="rId3"/>
          <a:stretch>
            <a:fillRect/>
          </a:stretch>
        </p:blipFill>
        <p:spPr>
          <a:xfrm>
            <a:off x="3608441" y="2155828"/>
            <a:ext cx="4445000" cy="3721100"/>
          </a:xfrm>
          <a:prstGeom prst="rect">
            <a:avLst/>
          </a:prstGeom>
        </p:spPr>
      </p:pic>
      <p:sp>
        <p:nvSpPr>
          <p:cNvPr id="10" name="TextBox 9">
            <a:extLst>
              <a:ext uri="{FF2B5EF4-FFF2-40B4-BE49-F238E27FC236}">
                <a16:creationId xmlns:a16="http://schemas.microsoft.com/office/drawing/2014/main" id="{E5657568-2278-DA41-A109-B17AEEB9430D}"/>
              </a:ext>
            </a:extLst>
          </p:cNvPr>
          <p:cNvSpPr txBox="1"/>
          <p:nvPr/>
        </p:nvSpPr>
        <p:spPr>
          <a:xfrm flipH="1">
            <a:off x="2286000" y="6015415"/>
            <a:ext cx="741317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Directly solving the original problem takes forever to finish …</a:t>
            </a:r>
          </a:p>
        </p:txBody>
      </p:sp>
    </p:spTree>
    <p:extLst>
      <p:ext uri="{BB962C8B-B14F-4D97-AF65-F5344CB8AC3E}">
        <p14:creationId xmlns:p14="http://schemas.microsoft.com/office/powerpoint/2010/main" val="3540741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1">
            <a:extLst>
              <a:ext uri="{FF2B5EF4-FFF2-40B4-BE49-F238E27FC236}">
                <a16:creationId xmlns:a16="http://schemas.microsoft.com/office/drawing/2014/main" id="{331E3ADE-97EB-3F4A-9099-C4EF2A80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1404260"/>
            <a:ext cx="468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455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34</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2">
            <a:extLst>
              <a:ext uri="{FF2B5EF4-FFF2-40B4-BE49-F238E27FC236}">
                <a16:creationId xmlns:a16="http://schemas.microsoft.com/office/drawing/2014/main" id="{B9334B01-8A21-3949-8DF1-4B9DF874E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963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35</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3">
            <a:extLst>
              <a:ext uri="{FF2B5EF4-FFF2-40B4-BE49-F238E27FC236}">
                <a16:creationId xmlns:a16="http://schemas.microsoft.com/office/drawing/2014/main" id="{81D29F68-56A2-3A4B-AA8B-14E279976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7420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36</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4">
            <a:extLst>
              <a:ext uri="{FF2B5EF4-FFF2-40B4-BE49-F238E27FC236}">
                <a16:creationId xmlns:a16="http://schemas.microsoft.com/office/drawing/2014/main" id="{21D17DC8-C6CD-CE4E-B3D1-744721ED4A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1473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37</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5">
            <a:extLst>
              <a:ext uri="{FF2B5EF4-FFF2-40B4-BE49-F238E27FC236}">
                <a16:creationId xmlns:a16="http://schemas.microsoft.com/office/drawing/2014/main" id="{00E2D2C1-B442-8544-89BB-FC569ECFE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06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38</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6">
            <a:extLst>
              <a:ext uri="{FF2B5EF4-FFF2-40B4-BE49-F238E27FC236}">
                <a16:creationId xmlns:a16="http://schemas.microsoft.com/office/drawing/2014/main" id="{115F9810-661D-AE40-9605-FC1C94BA8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111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39</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7">
            <a:extLst>
              <a:ext uri="{FF2B5EF4-FFF2-40B4-BE49-F238E27FC236}">
                <a16:creationId xmlns:a16="http://schemas.microsoft.com/office/drawing/2014/main" id="{FCDEF198-29A1-6149-860A-BB0830FB9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2285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AE18-50D4-704F-B15C-325C20F510B6}"/>
              </a:ext>
            </a:extLst>
          </p:cNvPr>
          <p:cNvSpPr>
            <a:spLocks noGrp="1"/>
          </p:cNvSpPr>
          <p:nvPr>
            <p:ph type="title"/>
          </p:nvPr>
        </p:nvSpPr>
        <p:spPr/>
        <p:txBody>
          <a:bodyPr/>
          <a:lstStyle/>
          <a:p>
            <a:r>
              <a:rPr lang="en-US" dirty="0"/>
              <a:t>Class Philosophy</a:t>
            </a:r>
          </a:p>
        </p:txBody>
      </p:sp>
      <p:sp>
        <p:nvSpPr>
          <p:cNvPr id="3" name="Content Placeholder 2">
            <a:extLst>
              <a:ext uri="{FF2B5EF4-FFF2-40B4-BE49-F238E27FC236}">
                <a16:creationId xmlns:a16="http://schemas.microsoft.com/office/drawing/2014/main" id="{5072C568-4008-114D-8948-0AE14F059464}"/>
              </a:ext>
            </a:extLst>
          </p:cNvPr>
          <p:cNvSpPr>
            <a:spLocks noGrp="1"/>
          </p:cNvSpPr>
          <p:nvPr>
            <p:ph idx="1"/>
          </p:nvPr>
        </p:nvSpPr>
        <p:spPr/>
        <p:txBody>
          <a:bodyPr>
            <a:normAutofit/>
          </a:bodyPr>
          <a:lstStyle/>
          <a:p>
            <a:r>
              <a:rPr lang="en-US" b="1" dirty="0"/>
              <a:t>Learn important physical design algorithms</a:t>
            </a:r>
            <a:endParaRPr lang="en-US" b="1" dirty="0">
              <a:solidFill>
                <a:srgbClr val="FF0000"/>
              </a:solidFill>
            </a:endParaRPr>
          </a:p>
          <a:p>
            <a:pPr lvl="1"/>
            <a:r>
              <a:rPr lang="en-US" dirty="0"/>
              <a:t>Combinatorial optimization problems (e.g., graph, discrete math)</a:t>
            </a:r>
          </a:p>
          <a:p>
            <a:pPr lvl="1"/>
            <a:r>
              <a:rPr lang="en-US" dirty="0"/>
              <a:t>Analytical methods (e.g., linear programming)</a:t>
            </a:r>
          </a:p>
          <a:p>
            <a:r>
              <a:rPr lang="en-US" b="1" dirty="0"/>
              <a:t>Program important physical design algorithms</a:t>
            </a:r>
          </a:p>
          <a:p>
            <a:pPr lvl="1"/>
            <a:r>
              <a:rPr lang="en-US" dirty="0"/>
              <a:t>Write C/C++/Python code to solve physical design problems</a:t>
            </a:r>
          </a:p>
          <a:p>
            <a:pPr lvl="1"/>
            <a:r>
              <a:rPr lang="en-US" dirty="0"/>
              <a:t>Implement various data structures and algorithms</a:t>
            </a:r>
          </a:p>
          <a:p>
            <a:r>
              <a:rPr lang="en-US" b="1" dirty="0"/>
              <a:t>At the end of the class, I want you to</a:t>
            </a:r>
          </a:p>
          <a:p>
            <a:pPr lvl="1"/>
            <a:r>
              <a:rPr lang="en-US" dirty="0"/>
              <a:t>Understand important computer design problems</a:t>
            </a:r>
          </a:p>
          <a:p>
            <a:pPr lvl="1"/>
            <a:r>
              <a:rPr lang="en-US" dirty="0"/>
              <a:t>Improve your coding skills and algorithm knowledge</a:t>
            </a:r>
          </a:p>
          <a:p>
            <a:pPr lvl="1"/>
            <a:r>
              <a:rPr lang="en-US" dirty="0"/>
              <a:t>Have more job opportunities in software companies (high pay today!)</a:t>
            </a:r>
          </a:p>
          <a:p>
            <a:endParaRPr lang="en-US" dirty="0"/>
          </a:p>
        </p:txBody>
      </p:sp>
      <p:sp>
        <p:nvSpPr>
          <p:cNvPr id="4" name="Slide Number Placeholder 1">
            <a:extLst>
              <a:ext uri="{FF2B5EF4-FFF2-40B4-BE49-F238E27FC236}">
                <a16:creationId xmlns:a16="http://schemas.microsoft.com/office/drawing/2014/main" id="{90503394-B168-524D-BE75-B8E15CF067D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4</a:t>
            </a:fld>
            <a:endParaRPr lang="en-US"/>
          </a:p>
        </p:txBody>
      </p:sp>
    </p:spTree>
    <p:extLst>
      <p:ext uri="{BB962C8B-B14F-4D97-AF65-F5344CB8AC3E}">
        <p14:creationId xmlns:p14="http://schemas.microsoft.com/office/powerpoint/2010/main" val="3212413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40</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8">
            <a:extLst>
              <a:ext uri="{FF2B5EF4-FFF2-40B4-BE49-F238E27FC236}">
                <a16:creationId xmlns:a16="http://schemas.microsoft.com/office/drawing/2014/main" id="{A7271C16-82ED-7F43-BA16-2934695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677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1B69-581B-C04C-B96E-859FC46D453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4318DF-4D1C-9147-BACA-0772A99D8D19}"/>
              </a:ext>
            </a:extLst>
          </p:cNvPr>
          <p:cNvSpPr>
            <a:spLocks noGrp="1"/>
          </p:cNvSpPr>
          <p:nvPr>
            <p:ph idx="1"/>
          </p:nvPr>
        </p:nvSpPr>
        <p:spPr/>
        <p:txBody>
          <a:bodyPr/>
          <a:lstStyle/>
          <a:p>
            <a:r>
              <a:rPr lang="en-US" dirty="0"/>
              <a:t>We have discussed class logistics</a:t>
            </a:r>
          </a:p>
          <a:p>
            <a:r>
              <a:rPr lang="en-US" dirty="0"/>
              <a:t>We have discussed design automation flow</a:t>
            </a:r>
          </a:p>
          <a:p>
            <a:r>
              <a:rPr lang="en-US" dirty="0"/>
              <a:t>We have discussed physical design</a:t>
            </a:r>
          </a:p>
          <a:p>
            <a:r>
              <a:rPr lang="en-US" dirty="0"/>
              <a:t>We have discussed concept of computational problems</a:t>
            </a:r>
          </a:p>
          <a:p>
            <a:r>
              <a:rPr lang="en-US" dirty="0"/>
              <a:t>We have discussed a computational problem example</a:t>
            </a:r>
          </a:p>
          <a:p>
            <a:pPr lvl="1"/>
            <a:r>
              <a:rPr lang="en-US" dirty="0"/>
              <a:t>Problem formulation</a:t>
            </a:r>
          </a:p>
          <a:p>
            <a:pPr lvl="1"/>
            <a:r>
              <a:rPr lang="en-US" dirty="0"/>
              <a:t>Naïve solution</a:t>
            </a:r>
          </a:p>
          <a:p>
            <a:pPr lvl="1"/>
            <a:r>
              <a:rPr lang="en-US" dirty="0"/>
              <a:t>Refined solution</a:t>
            </a:r>
          </a:p>
          <a:p>
            <a:pPr lvl="1"/>
            <a:r>
              <a:rPr lang="en-US" dirty="0"/>
              <a:t>Practical code analysis techniques</a:t>
            </a:r>
          </a:p>
          <a:p>
            <a:pPr lvl="1"/>
            <a:endParaRPr lang="en-US" dirty="0"/>
          </a:p>
        </p:txBody>
      </p:sp>
    </p:spTree>
    <p:extLst>
      <p:ext uri="{BB962C8B-B14F-4D97-AF65-F5344CB8AC3E}">
        <p14:creationId xmlns:p14="http://schemas.microsoft.com/office/powerpoint/2010/main" val="3643243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D0A02-7679-7442-8814-F45F0409F98A}"/>
              </a:ext>
            </a:extLst>
          </p:cNvPr>
          <p:cNvSpPr>
            <a:spLocks noGrp="1"/>
          </p:cNvSpPr>
          <p:nvPr>
            <p:ph type="title"/>
          </p:nvPr>
        </p:nvSpPr>
        <p:spPr/>
        <p:txBody>
          <a:bodyPr/>
          <a:lstStyle/>
          <a:p>
            <a:r>
              <a:rPr lang="en-US" dirty="0"/>
              <a:t>Programming Machines</a:t>
            </a:r>
          </a:p>
        </p:txBody>
      </p:sp>
      <p:sp>
        <p:nvSpPr>
          <p:cNvPr id="3" name="Content Placeholder 2">
            <a:extLst>
              <a:ext uri="{FF2B5EF4-FFF2-40B4-BE49-F238E27FC236}">
                <a16:creationId xmlns:a16="http://schemas.microsoft.com/office/drawing/2014/main" id="{4306CCEF-F58B-B04A-B15C-E6271A149D6B}"/>
              </a:ext>
            </a:extLst>
          </p:cNvPr>
          <p:cNvSpPr>
            <a:spLocks noGrp="1"/>
          </p:cNvSpPr>
          <p:nvPr>
            <p:ph idx="1"/>
          </p:nvPr>
        </p:nvSpPr>
        <p:spPr>
          <a:xfrm>
            <a:off x="838200" y="1466849"/>
            <a:ext cx="10515600" cy="5130801"/>
          </a:xfrm>
        </p:spPr>
        <p:txBody>
          <a:bodyPr/>
          <a:lstStyle/>
          <a:p>
            <a:r>
              <a:rPr lang="en-US" b="1" dirty="0"/>
              <a:t>Linux programming environment</a:t>
            </a:r>
          </a:p>
          <a:p>
            <a:pPr lvl="1"/>
            <a:r>
              <a:rPr lang="en-US" dirty="0"/>
              <a:t>Utah CADE Linux machine: </a:t>
            </a:r>
            <a:r>
              <a:rPr lang="en-US" dirty="0">
                <a:hlinkClick r:id="rId2"/>
              </a:rPr>
              <a:t>https://www.cade.utah.edu/</a:t>
            </a:r>
            <a:endParaRPr lang="en-US" dirty="0"/>
          </a:p>
          <a:p>
            <a:pPr lvl="1"/>
            <a:r>
              <a:rPr lang="en-US" dirty="0"/>
              <a:t>Your personal MacBook, Linux desktop, etc.</a:t>
            </a:r>
          </a:p>
          <a:p>
            <a:r>
              <a:rPr lang="en-US" b="1" dirty="0"/>
              <a:t>Evaluation environment</a:t>
            </a:r>
          </a:p>
          <a:p>
            <a:pPr lvl="1"/>
            <a:r>
              <a:rPr lang="en-US" dirty="0"/>
              <a:t>Instructor’s server: twhuang-server-01.ece.utah.edu</a:t>
            </a:r>
          </a:p>
          <a:p>
            <a:pPr lvl="1"/>
            <a:r>
              <a:rPr lang="en-US" dirty="0"/>
              <a:t>Email the instructor (</a:t>
            </a:r>
            <a:r>
              <a:rPr lang="en-US" dirty="0">
                <a:hlinkClick r:id="rId3"/>
              </a:rPr>
              <a:t>tsung-wei.huang@utah.edu</a:t>
            </a:r>
            <a:r>
              <a:rPr lang="en-US" dirty="0"/>
              <a:t>) for an account with</a:t>
            </a:r>
          </a:p>
          <a:p>
            <a:pPr lvl="2"/>
            <a:r>
              <a:rPr lang="en-US" dirty="0"/>
              <a:t>Your account name</a:t>
            </a:r>
          </a:p>
          <a:p>
            <a:pPr lvl="2"/>
            <a:r>
              <a:rPr lang="en-US" dirty="0"/>
              <a:t>Your default password</a:t>
            </a:r>
          </a:p>
          <a:p>
            <a:r>
              <a:rPr lang="en-US" b="1" dirty="0"/>
              <a:t>Programming languages</a:t>
            </a:r>
          </a:p>
          <a:p>
            <a:pPr lvl="1"/>
            <a:r>
              <a:rPr lang="en-US" dirty="0"/>
              <a:t>No restriction but highly recommend C/C++</a:t>
            </a:r>
          </a:p>
        </p:txBody>
      </p:sp>
      <p:sp>
        <p:nvSpPr>
          <p:cNvPr id="4" name="Slide Number Placeholder 1">
            <a:extLst>
              <a:ext uri="{FF2B5EF4-FFF2-40B4-BE49-F238E27FC236}">
                <a16:creationId xmlns:a16="http://schemas.microsoft.com/office/drawing/2014/main" id="{0DC5818F-B8F7-CE44-AF41-325470E6EE8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5</a:t>
            </a:fld>
            <a:endParaRPr lang="en-US"/>
          </a:p>
        </p:txBody>
      </p:sp>
    </p:spTree>
    <p:extLst>
      <p:ext uri="{BB962C8B-B14F-4D97-AF65-F5344CB8AC3E}">
        <p14:creationId xmlns:p14="http://schemas.microsoft.com/office/powerpoint/2010/main" val="2528638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92D5-E82D-1949-9FB1-606883322D43}"/>
              </a:ext>
            </a:extLst>
          </p:cNvPr>
          <p:cNvSpPr>
            <a:spLocks noGrp="1"/>
          </p:cNvSpPr>
          <p:nvPr>
            <p:ph type="title"/>
          </p:nvPr>
        </p:nvSpPr>
        <p:spPr/>
        <p:txBody>
          <a:bodyPr/>
          <a:lstStyle/>
          <a:p>
            <a:r>
              <a:rPr lang="en-US" dirty="0"/>
              <a:t>Why Programming…?</a:t>
            </a:r>
          </a:p>
        </p:txBody>
      </p:sp>
      <p:pic>
        <p:nvPicPr>
          <p:cNvPr id="4" name="Picture 3">
            <a:extLst>
              <a:ext uri="{FF2B5EF4-FFF2-40B4-BE49-F238E27FC236}">
                <a16:creationId xmlns:a16="http://schemas.microsoft.com/office/drawing/2014/main" id="{946B38CE-F337-1540-9A02-DAB905426293}"/>
              </a:ext>
            </a:extLst>
          </p:cNvPr>
          <p:cNvPicPr>
            <a:picLocks noChangeAspect="1"/>
          </p:cNvPicPr>
          <p:nvPr/>
        </p:nvPicPr>
        <p:blipFill>
          <a:blip r:embed="rId2"/>
          <a:stretch>
            <a:fillRect/>
          </a:stretch>
        </p:blipFill>
        <p:spPr>
          <a:xfrm>
            <a:off x="838200" y="1429223"/>
            <a:ext cx="9144000" cy="5127955"/>
          </a:xfrm>
          <a:prstGeom prst="rect">
            <a:avLst/>
          </a:prstGeom>
        </p:spPr>
      </p:pic>
      <p:sp>
        <p:nvSpPr>
          <p:cNvPr id="5" name="Slide Number Placeholder 1">
            <a:extLst>
              <a:ext uri="{FF2B5EF4-FFF2-40B4-BE49-F238E27FC236}">
                <a16:creationId xmlns:a16="http://schemas.microsoft.com/office/drawing/2014/main" id="{DC96C19C-CB4C-4A4C-81C6-097F19A24485}"/>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6</a:t>
            </a:fld>
            <a:endParaRPr lang="en-US"/>
          </a:p>
        </p:txBody>
      </p:sp>
      <p:pic>
        <p:nvPicPr>
          <p:cNvPr id="6" name="Picture 2" descr="Top 10 jobs in IT and engineering | CIO">
            <a:extLst>
              <a:ext uri="{FF2B5EF4-FFF2-40B4-BE49-F238E27FC236}">
                <a16:creationId xmlns:a16="http://schemas.microsoft.com/office/drawing/2014/main" id="{214DA430-0AE2-1C46-AD45-2EE252AD7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0281" y="260351"/>
            <a:ext cx="2773438" cy="208007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Elbow Connector 7">
            <a:extLst>
              <a:ext uri="{FF2B5EF4-FFF2-40B4-BE49-F238E27FC236}">
                <a16:creationId xmlns:a16="http://schemas.microsoft.com/office/drawing/2014/main" id="{B5922A47-3940-D94B-A22B-39E1D36E7339}"/>
              </a:ext>
            </a:extLst>
          </p:cNvPr>
          <p:cNvCxnSpPr>
            <a:stCxn id="4" idx="3"/>
            <a:endCxn id="6" idx="2"/>
          </p:cNvCxnSpPr>
          <p:nvPr/>
        </p:nvCxnSpPr>
        <p:spPr>
          <a:xfrm flipV="1">
            <a:off x="9982200" y="2340429"/>
            <a:ext cx="304800" cy="1652772"/>
          </a:xfrm>
          <a:prstGeom prst="bentConnector2">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776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51CFF-0DEA-FA47-89F6-D94ED7F3EA38}"/>
              </a:ext>
            </a:extLst>
          </p:cNvPr>
          <p:cNvSpPr>
            <a:spLocks noGrp="1"/>
          </p:cNvSpPr>
          <p:nvPr>
            <p:ph type="title"/>
          </p:nvPr>
        </p:nvSpPr>
        <p:spPr/>
        <p:txBody>
          <a:bodyPr/>
          <a:lstStyle/>
          <a:p>
            <a:r>
              <a:rPr lang="en-US" dirty="0"/>
              <a:t>What Language?</a:t>
            </a:r>
          </a:p>
        </p:txBody>
      </p:sp>
      <p:pic>
        <p:nvPicPr>
          <p:cNvPr id="1026" name="Picture 2" descr="What Programming Language Should I Learn First? - YouTube">
            <a:extLst>
              <a:ext uri="{FF2B5EF4-FFF2-40B4-BE49-F238E27FC236}">
                <a16:creationId xmlns:a16="http://schemas.microsoft.com/office/drawing/2014/main" id="{247BC76A-A01A-3F4F-802A-1FF9367B0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17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865FF-C26D-AA41-9DEF-13714C015DF3}"/>
              </a:ext>
            </a:extLst>
          </p:cNvPr>
          <p:cNvSpPr>
            <a:spLocks noGrp="1"/>
          </p:cNvSpPr>
          <p:nvPr>
            <p:ph type="title"/>
          </p:nvPr>
        </p:nvSpPr>
        <p:spPr/>
        <p:txBody>
          <a:bodyPr>
            <a:normAutofit fontScale="90000"/>
          </a:bodyPr>
          <a:lstStyle/>
          <a:p>
            <a:r>
              <a:rPr lang="en-US" dirty="0"/>
              <a:t>From my 10-year Programming Perspective</a:t>
            </a:r>
          </a:p>
        </p:txBody>
      </p:sp>
      <p:sp>
        <p:nvSpPr>
          <p:cNvPr id="3" name="Content Placeholder 2">
            <a:extLst>
              <a:ext uri="{FF2B5EF4-FFF2-40B4-BE49-F238E27FC236}">
                <a16:creationId xmlns:a16="http://schemas.microsoft.com/office/drawing/2014/main" id="{4445BDFC-742E-3D48-A4D4-448569395DE3}"/>
              </a:ext>
            </a:extLst>
          </p:cNvPr>
          <p:cNvSpPr>
            <a:spLocks noGrp="1"/>
          </p:cNvSpPr>
          <p:nvPr>
            <p:ph idx="1"/>
          </p:nvPr>
        </p:nvSpPr>
        <p:spPr/>
        <p:txBody>
          <a:bodyPr/>
          <a:lstStyle/>
          <a:p>
            <a:r>
              <a:rPr lang="en-US" b="1" dirty="0"/>
              <a:t>In general, your logic thinking matters the most</a:t>
            </a:r>
          </a:p>
          <a:p>
            <a:pPr lvl="1"/>
            <a:r>
              <a:rPr lang="en-US" dirty="0"/>
              <a:t>How to formulate a problem computationally?</a:t>
            </a:r>
          </a:p>
          <a:p>
            <a:pPr lvl="1"/>
            <a:r>
              <a:rPr lang="en-US" dirty="0"/>
              <a:t>How to solve a computational problem efficiently?</a:t>
            </a:r>
          </a:p>
          <a:p>
            <a:pPr lvl="1"/>
            <a:r>
              <a:rPr lang="en-US" dirty="0"/>
              <a:t>How to improve the solution quality programmatically?</a:t>
            </a:r>
          </a:p>
          <a:p>
            <a:r>
              <a:rPr lang="en-US" b="1" dirty="0"/>
              <a:t>However, as a CE/CS student, I highly recommend</a:t>
            </a:r>
          </a:p>
          <a:p>
            <a:pPr lvl="1"/>
            <a:r>
              <a:rPr lang="en-US" dirty="0"/>
              <a:t>C/C++ let you know how performance works</a:t>
            </a:r>
          </a:p>
          <a:p>
            <a:pPr lvl="1"/>
            <a:r>
              <a:rPr lang="en-US" dirty="0"/>
              <a:t>Python let you know how productivity works</a:t>
            </a:r>
          </a:p>
          <a:p>
            <a:pPr lvl="1"/>
            <a:r>
              <a:rPr lang="en-US" dirty="0"/>
              <a:t>Java let you know how portability works</a:t>
            </a:r>
          </a:p>
        </p:txBody>
      </p:sp>
      <p:pic>
        <p:nvPicPr>
          <p:cNvPr id="2050" name="Picture 2" descr="C++ vs Python vs PHP : r/ProgrammerHumor">
            <a:extLst>
              <a:ext uri="{FF2B5EF4-FFF2-40B4-BE49-F238E27FC236}">
                <a16:creationId xmlns:a16="http://schemas.microsoft.com/office/drawing/2014/main" id="{DC0D2F5C-61C5-C643-B11D-082075E53D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5326"/>
          <a:stretch/>
        </p:blipFill>
        <p:spPr bwMode="auto">
          <a:xfrm>
            <a:off x="8240485" y="3753177"/>
            <a:ext cx="3113315" cy="272302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C2CA11B5-69A7-4D42-9689-231D71ACEF9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8</a:t>
            </a:fld>
            <a:endParaRPr lang="en-US"/>
          </a:p>
        </p:txBody>
      </p:sp>
    </p:spTree>
    <p:extLst>
      <p:ext uri="{BB962C8B-B14F-4D97-AF65-F5344CB8AC3E}">
        <p14:creationId xmlns:p14="http://schemas.microsoft.com/office/powerpoint/2010/main" val="2988854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76D8-CD08-2548-9384-5DE7272B1275}"/>
              </a:ext>
            </a:extLst>
          </p:cNvPr>
          <p:cNvSpPr>
            <a:spLocks noGrp="1"/>
          </p:cNvSpPr>
          <p:nvPr>
            <p:ph type="title"/>
          </p:nvPr>
        </p:nvSpPr>
        <p:spPr/>
        <p:txBody>
          <a:bodyPr>
            <a:normAutofit/>
          </a:bodyPr>
          <a:lstStyle/>
          <a:p>
            <a:r>
              <a:rPr lang="en-US" dirty="0"/>
              <a:t>Silicon Compiler (Design Automation)</a:t>
            </a:r>
          </a:p>
        </p:txBody>
      </p:sp>
      <p:sp>
        <p:nvSpPr>
          <p:cNvPr id="4" name="橢圓 18">
            <a:extLst>
              <a:ext uri="{FF2B5EF4-FFF2-40B4-BE49-F238E27FC236}">
                <a16:creationId xmlns:a16="http://schemas.microsoft.com/office/drawing/2014/main" id="{3C1584DF-35A3-2E4E-8477-D7B6DCAABA1F}"/>
              </a:ext>
            </a:extLst>
          </p:cNvPr>
          <p:cNvSpPr/>
          <p:nvPr/>
        </p:nvSpPr>
        <p:spPr>
          <a:xfrm>
            <a:off x="7231138" y="2552086"/>
            <a:ext cx="237626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Logic synthesis</a:t>
            </a:r>
            <a:endParaRPr lang="zh-TW" altLang="en-US" sz="2400" b="1" dirty="0"/>
          </a:p>
        </p:txBody>
      </p:sp>
      <p:sp>
        <p:nvSpPr>
          <p:cNvPr id="5" name="向下箭號 19">
            <a:extLst>
              <a:ext uri="{FF2B5EF4-FFF2-40B4-BE49-F238E27FC236}">
                <a16:creationId xmlns:a16="http://schemas.microsoft.com/office/drawing/2014/main" id="{8C26303C-5423-2049-9ADD-5B2B91AD5954}"/>
              </a:ext>
            </a:extLst>
          </p:cNvPr>
          <p:cNvSpPr/>
          <p:nvPr/>
        </p:nvSpPr>
        <p:spPr>
          <a:xfrm>
            <a:off x="8167242" y="2048030"/>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6" name="向下箭號 20">
            <a:extLst>
              <a:ext uri="{FF2B5EF4-FFF2-40B4-BE49-F238E27FC236}">
                <a16:creationId xmlns:a16="http://schemas.microsoft.com/office/drawing/2014/main" id="{C6CD6098-E751-4C47-B101-A2A30EB43FA7}"/>
              </a:ext>
            </a:extLst>
          </p:cNvPr>
          <p:cNvSpPr/>
          <p:nvPr/>
        </p:nvSpPr>
        <p:spPr>
          <a:xfrm>
            <a:off x="8167242" y="5670092"/>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7" name="矩形 21">
            <a:extLst>
              <a:ext uri="{FF2B5EF4-FFF2-40B4-BE49-F238E27FC236}">
                <a16:creationId xmlns:a16="http://schemas.microsoft.com/office/drawing/2014/main" id="{7A0066D1-AB94-B14C-BBB0-AE2D24592B14}"/>
              </a:ext>
            </a:extLst>
          </p:cNvPr>
          <p:cNvSpPr/>
          <p:nvPr/>
        </p:nvSpPr>
        <p:spPr>
          <a:xfrm>
            <a:off x="5803353" y="1458977"/>
            <a:ext cx="5581200" cy="523220"/>
          </a:xfrm>
          <a:prstGeom prst="rect">
            <a:avLst/>
          </a:prstGeom>
        </p:spPr>
        <p:txBody>
          <a:bodyPr wrap="square">
            <a:spAutoFit/>
          </a:bodyPr>
          <a:lstStyle/>
          <a:p>
            <a:pPr algn="ctr"/>
            <a:r>
              <a:rPr lang="en-US" altLang="zh-TW" sz="2800" dirty="0"/>
              <a:t>Hardware description (Verilog/VHDL)</a:t>
            </a:r>
            <a:endParaRPr lang="zh-TW" altLang="en-US" sz="2800" dirty="0"/>
          </a:p>
        </p:txBody>
      </p:sp>
      <p:sp>
        <p:nvSpPr>
          <p:cNvPr id="8" name="矩形 22">
            <a:extLst>
              <a:ext uri="{FF2B5EF4-FFF2-40B4-BE49-F238E27FC236}">
                <a16:creationId xmlns:a16="http://schemas.microsoft.com/office/drawing/2014/main" id="{F4214A94-BC3B-4B43-BFC1-EDF7D39F0CEE}"/>
              </a:ext>
            </a:extLst>
          </p:cNvPr>
          <p:cNvSpPr/>
          <p:nvPr/>
        </p:nvSpPr>
        <p:spPr>
          <a:xfrm>
            <a:off x="3243942" y="6075417"/>
            <a:ext cx="10515600" cy="523220"/>
          </a:xfrm>
          <a:prstGeom prst="rect">
            <a:avLst/>
          </a:prstGeom>
        </p:spPr>
        <p:txBody>
          <a:bodyPr wrap="square">
            <a:spAutoFit/>
          </a:bodyPr>
          <a:lstStyle/>
          <a:p>
            <a:pPr algn="ctr"/>
            <a:r>
              <a:rPr lang="en-US" altLang="zh-TW" sz="2800" dirty="0"/>
              <a:t>Layout (GDSII)</a:t>
            </a:r>
            <a:endParaRPr lang="zh-TW" altLang="en-US" sz="2800" dirty="0"/>
          </a:p>
        </p:txBody>
      </p:sp>
      <p:sp>
        <p:nvSpPr>
          <p:cNvPr id="9" name="橢圓 23">
            <a:extLst>
              <a:ext uri="{FF2B5EF4-FFF2-40B4-BE49-F238E27FC236}">
                <a16:creationId xmlns:a16="http://schemas.microsoft.com/office/drawing/2014/main" id="{24961400-AC70-1149-BF7C-FD9BA89D27A2}"/>
              </a:ext>
            </a:extLst>
          </p:cNvPr>
          <p:cNvSpPr/>
          <p:nvPr/>
        </p:nvSpPr>
        <p:spPr>
          <a:xfrm>
            <a:off x="7239130" y="4694638"/>
            <a:ext cx="237626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Physical design</a:t>
            </a:r>
            <a:endParaRPr lang="zh-TW" altLang="en-US" sz="2400" b="1" dirty="0"/>
          </a:p>
        </p:txBody>
      </p:sp>
      <p:sp>
        <p:nvSpPr>
          <p:cNvPr id="10" name="向下箭號 24">
            <a:extLst>
              <a:ext uri="{FF2B5EF4-FFF2-40B4-BE49-F238E27FC236}">
                <a16:creationId xmlns:a16="http://schemas.microsoft.com/office/drawing/2014/main" id="{0C573692-316A-464E-9913-D684BE58AF80}"/>
              </a:ext>
            </a:extLst>
          </p:cNvPr>
          <p:cNvSpPr/>
          <p:nvPr/>
        </p:nvSpPr>
        <p:spPr>
          <a:xfrm>
            <a:off x="8167242" y="3520848"/>
            <a:ext cx="432048" cy="32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1" name="矩形 25">
            <a:extLst>
              <a:ext uri="{FF2B5EF4-FFF2-40B4-BE49-F238E27FC236}">
                <a16:creationId xmlns:a16="http://schemas.microsoft.com/office/drawing/2014/main" id="{E953D981-A754-AC45-A93B-9C25BEBFA045}"/>
              </a:ext>
            </a:extLst>
          </p:cNvPr>
          <p:cNvSpPr/>
          <p:nvPr/>
        </p:nvSpPr>
        <p:spPr>
          <a:xfrm>
            <a:off x="10378874" y="2507268"/>
            <a:ext cx="1465621" cy="954107"/>
          </a:xfrm>
          <a:prstGeom prst="rect">
            <a:avLst/>
          </a:prstGeom>
        </p:spPr>
        <p:txBody>
          <a:bodyPr wrap="square">
            <a:spAutoFit/>
          </a:bodyPr>
          <a:lstStyle/>
          <a:p>
            <a:r>
              <a:rPr lang="en-US" altLang="zh-TW" sz="2800" b="1" dirty="0">
                <a:solidFill>
                  <a:srgbClr val="FF0000"/>
                </a:solidFill>
              </a:rPr>
              <a:t>Front end</a:t>
            </a:r>
            <a:endParaRPr lang="zh-TW" altLang="en-US" sz="2800" b="1" dirty="0">
              <a:solidFill>
                <a:srgbClr val="FF0000"/>
              </a:solidFill>
            </a:endParaRPr>
          </a:p>
        </p:txBody>
      </p:sp>
      <p:sp>
        <p:nvSpPr>
          <p:cNvPr id="12" name="矩形 26">
            <a:extLst>
              <a:ext uri="{FF2B5EF4-FFF2-40B4-BE49-F238E27FC236}">
                <a16:creationId xmlns:a16="http://schemas.microsoft.com/office/drawing/2014/main" id="{9B2E6A1F-4A83-BC46-B864-7A0B1526A5BA}"/>
              </a:ext>
            </a:extLst>
          </p:cNvPr>
          <p:cNvSpPr/>
          <p:nvPr/>
        </p:nvSpPr>
        <p:spPr>
          <a:xfrm>
            <a:off x="3375838" y="3739370"/>
            <a:ext cx="10515600" cy="523220"/>
          </a:xfrm>
          <a:prstGeom prst="rect">
            <a:avLst/>
          </a:prstGeom>
        </p:spPr>
        <p:txBody>
          <a:bodyPr wrap="square">
            <a:spAutoFit/>
          </a:bodyPr>
          <a:lstStyle/>
          <a:p>
            <a:pPr algn="ctr"/>
            <a:r>
              <a:rPr lang="en-US" altLang="zh-TW" sz="2800" dirty="0"/>
              <a:t>Netlist (gate-level description)</a:t>
            </a:r>
          </a:p>
        </p:txBody>
      </p:sp>
      <p:sp>
        <p:nvSpPr>
          <p:cNvPr id="13" name="向下箭號 27">
            <a:extLst>
              <a:ext uri="{FF2B5EF4-FFF2-40B4-BE49-F238E27FC236}">
                <a16:creationId xmlns:a16="http://schemas.microsoft.com/office/drawing/2014/main" id="{9BAC08D1-43B0-DE42-B51B-C82B0425406C}"/>
              </a:ext>
            </a:extLst>
          </p:cNvPr>
          <p:cNvSpPr/>
          <p:nvPr/>
        </p:nvSpPr>
        <p:spPr>
          <a:xfrm>
            <a:off x="8167242" y="4309516"/>
            <a:ext cx="432048" cy="32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5" name="矩形 29">
            <a:extLst>
              <a:ext uri="{FF2B5EF4-FFF2-40B4-BE49-F238E27FC236}">
                <a16:creationId xmlns:a16="http://schemas.microsoft.com/office/drawing/2014/main" id="{611BB086-89B6-D145-9DB9-6F902A7F7F54}"/>
              </a:ext>
            </a:extLst>
          </p:cNvPr>
          <p:cNvSpPr/>
          <p:nvPr/>
        </p:nvSpPr>
        <p:spPr>
          <a:xfrm>
            <a:off x="6745370" y="4649820"/>
            <a:ext cx="3240360" cy="980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6" name="矩形 30">
            <a:extLst>
              <a:ext uri="{FF2B5EF4-FFF2-40B4-BE49-F238E27FC236}">
                <a16:creationId xmlns:a16="http://schemas.microsoft.com/office/drawing/2014/main" id="{55E88D12-9946-7C4E-A724-3BF26340FC34}"/>
              </a:ext>
            </a:extLst>
          </p:cNvPr>
          <p:cNvSpPr/>
          <p:nvPr/>
        </p:nvSpPr>
        <p:spPr>
          <a:xfrm>
            <a:off x="10374029" y="4633516"/>
            <a:ext cx="1465621" cy="954107"/>
          </a:xfrm>
          <a:prstGeom prst="rect">
            <a:avLst/>
          </a:prstGeom>
        </p:spPr>
        <p:txBody>
          <a:bodyPr wrap="square">
            <a:spAutoFit/>
          </a:bodyPr>
          <a:lstStyle/>
          <a:p>
            <a:r>
              <a:rPr lang="en-US" altLang="zh-TW" sz="2800" b="1" dirty="0">
                <a:solidFill>
                  <a:srgbClr val="FF0000"/>
                </a:solidFill>
              </a:rPr>
              <a:t>Back end</a:t>
            </a:r>
            <a:endParaRPr lang="zh-TW" altLang="en-US" sz="2800" b="1" dirty="0">
              <a:solidFill>
                <a:srgbClr val="FF0000"/>
              </a:solidFill>
            </a:endParaRPr>
          </a:p>
        </p:txBody>
      </p:sp>
      <p:sp>
        <p:nvSpPr>
          <p:cNvPr id="17" name="矩形 31">
            <a:extLst>
              <a:ext uri="{FF2B5EF4-FFF2-40B4-BE49-F238E27FC236}">
                <a16:creationId xmlns:a16="http://schemas.microsoft.com/office/drawing/2014/main" id="{3E05F34C-EE7F-D34E-8574-451304CEFBF5}"/>
              </a:ext>
            </a:extLst>
          </p:cNvPr>
          <p:cNvSpPr/>
          <p:nvPr/>
        </p:nvSpPr>
        <p:spPr>
          <a:xfrm>
            <a:off x="6756842" y="2507268"/>
            <a:ext cx="3240360" cy="980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pic>
        <p:nvPicPr>
          <p:cNvPr id="18" name="Picture 17">
            <a:extLst>
              <a:ext uri="{FF2B5EF4-FFF2-40B4-BE49-F238E27FC236}">
                <a16:creationId xmlns:a16="http://schemas.microsoft.com/office/drawing/2014/main" id="{20DB3739-4B4C-5E41-8F19-9448E9E82C70}"/>
              </a:ext>
            </a:extLst>
          </p:cNvPr>
          <p:cNvPicPr>
            <a:picLocks noChangeAspect="1"/>
          </p:cNvPicPr>
          <p:nvPr/>
        </p:nvPicPr>
        <p:blipFill>
          <a:blip r:embed="rId2"/>
          <a:stretch>
            <a:fillRect/>
          </a:stretch>
        </p:blipFill>
        <p:spPr>
          <a:xfrm>
            <a:off x="807447" y="2296624"/>
            <a:ext cx="4708439" cy="3589492"/>
          </a:xfrm>
          <a:prstGeom prst="rect">
            <a:avLst/>
          </a:prstGeom>
        </p:spPr>
      </p:pic>
      <p:sp>
        <p:nvSpPr>
          <p:cNvPr id="19" name="Slide Number Placeholder 1">
            <a:extLst>
              <a:ext uri="{FF2B5EF4-FFF2-40B4-BE49-F238E27FC236}">
                <a16:creationId xmlns:a16="http://schemas.microsoft.com/office/drawing/2014/main" id="{2D5B7226-62D1-5A40-9E7D-67578F62849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9</a:t>
            </a:fld>
            <a:endParaRPr lang="en-US"/>
          </a:p>
        </p:txBody>
      </p:sp>
    </p:spTree>
    <p:extLst>
      <p:ext uri="{BB962C8B-B14F-4D97-AF65-F5344CB8AC3E}">
        <p14:creationId xmlns:p14="http://schemas.microsoft.com/office/powerpoint/2010/main" val="265685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16" grpId="0"/>
      <p:bldP spid="1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5661</TotalTime>
  <Words>1838</Words>
  <Application>Microsoft Macintosh PowerPoint</Application>
  <PresentationFormat>Widescreen</PresentationFormat>
  <Paragraphs>302</Paragraphs>
  <Slides>41</Slides>
  <Notes>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41</vt:i4>
      </vt:variant>
    </vt:vector>
  </HeadingPairs>
  <TitlesOfParts>
    <vt:vector size="48" baseType="lpstr">
      <vt:lpstr>Arial</vt:lpstr>
      <vt:lpstr>Calibri</vt:lpstr>
      <vt:lpstr>Calibri Light</vt:lpstr>
      <vt:lpstr>Times New Roman</vt:lpstr>
      <vt:lpstr>Office Theme</vt:lpstr>
      <vt:lpstr>CorelDRAW</vt:lpstr>
      <vt:lpstr>Worksheet</vt:lpstr>
      <vt:lpstr>Lecture 1: Introduction to Physical Design </vt:lpstr>
      <vt:lpstr>Logistics</vt:lpstr>
      <vt:lpstr>Scoring</vt:lpstr>
      <vt:lpstr>Class Philosophy</vt:lpstr>
      <vt:lpstr>Programming Machines</vt:lpstr>
      <vt:lpstr>Why Programming…?</vt:lpstr>
      <vt:lpstr>What Language?</vt:lpstr>
      <vt:lpstr>From my 10-year Programming Perspective</vt:lpstr>
      <vt:lpstr>Silicon Compiler (Design Automation)</vt:lpstr>
      <vt:lpstr>Why Silicon Compiler?</vt:lpstr>
      <vt:lpstr>Silicon Compiler: Front-end</vt:lpstr>
      <vt:lpstr>Silicon Compiler: Back-end</vt:lpstr>
      <vt:lpstr>Physical Design Flow</vt:lpstr>
      <vt:lpstr>Complexity of Physical Design</vt:lpstr>
      <vt:lpstr>History of Physical Design</vt:lpstr>
      <vt:lpstr>Circuit Partition Example</vt:lpstr>
      <vt:lpstr>Floorplan Example</vt:lpstr>
      <vt:lpstr>Placement Example</vt:lpstr>
      <vt:lpstr>Placement Example (cont’d)</vt:lpstr>
      <vt:lpstr>Lithography Example</vt:lpstr>
      <vt:lpstr>Lithography Example (cont’d)</vt:lpstr>
      <vt:lpstr>Optical Proximity Correction (OPC)</vt:lpstr>
      <vt:lpstr>We Need Algorithms!</vt:lpstr>
      <vt:lpstr>Computational Problems</vt:lpstr>
      <vt:lpstr>Example: Big Mod Problem</vt:lpstr>
      <vt:lpstr>Example: Big Mod Problem</vt:lpstr>
      <vt:lpstr>Refined Solution (Recursive)</vt:lpstr>
      <vt:lpstr>Refined Solution (Iterative)</vt:lpstr>
      <vt:lpstr>Runtime Comparison</vt:lpstr>
      <vt:lpstr>Code Analysis</vt:lpstr>
      <vt:lpstr>Magic behind the Refined Solution</vt:lpstr>
      <vt:lpstr>D&amp;C is Widely used in Physical Design</vt:lpstr>
      <vt:lpstr>Example: D&amp;C-based Placement </vt:lpstr>
      <vt:lpstr>Example: D&amp;C-based Placement </vt:lpstr>
      <vt:lpstr>Example: D&amp;C-based Placement </vt:lpstr>
      <vt:lpstr>Example: D&amp;C-based Placement </vt:lpstr>
      <vt:lpstr>Example: D&amp;C-based Placement </vt:lpstr>
      <vt:lpstr>Example: D&amp;C-based Placement </vt:lpstr>
      <vt:lpstr>Example: D&amp;C-based Placement </vt:lpstr>
      <vt:lpstr>Example: D&amp;C-based Placement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1318</cp:revision>
  <dcterms:created xsi:type="dcterms:W3CDTF">2021-01-05T18:50:35Z</dcterms:created>
  <dcterms:modified xsi:type="dcterms:W3CDTF">2022-08-08T17:05:25Z</dcterms:modified>
</cp:coreProperties>
</file>